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s-help://MS.MSDNQTR.v90.en/fxref_mscorlib/html/fbd8c271-9930-4114-782d-8a1df2136439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86ABFC-6523-4502-AC09-B23A230C3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578" y="1384182"/>
            <a:ext cx="11154195" cy="1111261"/>
          </a:xfrm>
        </p:spPr>
        <p:txBody>
          <a:bodyPr/>
          <a:lstStyle/>
          <a:p>
            <a:pPr algn="ctr"/>
            <a:r>
              <a:rPr lang="en-US" dirty="0"/>
              <a:t>The lecture 8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30715D3-485C-47F8-AC4F-7C2BEAA26D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4362557"/>
            <a:ext cx="10993546" cy="947674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C000"/>
                </a:solidFill>
              </a:rPr>
              <a:t>collections</a:t>
            </a:r>
            <a:endParaRPr lang="ru-RU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153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3E56E3-82CA-4E5E-9C00-36462147E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1084"/>
          </a:xfrm>
        </p:spPr>
        <p:txBody>
          <a:bodyPr/>
          <a:lstStyle/>
          <a:p>
            <a:pPr algn="ctr"/>
            <a:r>
              <a:rPr lang="uk-UA" altLang="uk-UA" dirty="0" err="1">
                <a:solidFill>
                  <a:srgbClr val="FFC000"/>
                </a:solidFill>
              </a:rPr>
              <a:t>ArrayList</a:t>
            </a:r>
            <a:r>
              <a:rPr lang="en-US" altLang="uk-UA" dirty="0">
                <a:solidFill>
                  <a:srgbClr val="FFC000"/>
                </a:solidFill>
              </a:rPr>
              <a:t>. </a:t>
            </a:r>
            <a:r>
              <a:rPr lang="en-US" altLang="uk-UA" sz="2800" dirty="0">
                <a:solidFill>
                  <a:srgbClr val="FFC000"/>
                </a:solidFill>
              </a:rPr>
              <a:t>Benefits and Limitation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5DCBF5-8698-48BE-8D8E-B973332A8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2029494"/>
            <a:ext cx="11029615" cy="4304194"/>
          </a:xfrm>
        </p:spPr>
        <p:txBody>
          <a:bodyPr>
            <a:normAutofit/>
          </a:bodyPr>
          <a:lstStyle/>
          <a:p>
            <a:pPr>
              <a:spcBef>
                <a:spcPct val="70000"/>
              </a:spcBef>
            </a:pPr>
            <a:r>
              <a:rPr lang="en-US" altLang="uk-UA" sz="1800" b="1" dirty="0">
                <a:solidFill>
                  <a:srgbClr val="A50021"/>
                </a:solidFill>
              </a:rPr>
              <a:t>Benefits</a:t>
            </a:r>
            <a:r>
              <a:rPr lang="en-US" altLang="uk-UA" sz="1800" dirty="0"/>
              <a:t> of </a:t>
            </a:r>
            <a:r>
              <a:rPr lang="en-US" altLang="uk-UA" sz="1800" dirty="0" err="1">
                <a:latin typeface="Courier New" pitchFamily="49" charset="0"/>
              </a:rPr>
              <a:t>ArrayList</a:t>
            </a:r>
            <a:r>
              <a:rPr lang="en-US" altLang="uk-UA" sz="1800" dirty="0">
                <a:latin typeface="Courier New" pitchFamily="49" charset="0"/>
              </a:rPr>
              <a:t>:</a:t>
            </a:r>
          </a:p>
          <a:p>
            <a:pPr marL="742950" lvl="1" indent="-285750">
              <a:spcBef>
                <a:spcPct val="70000"/>
              </a:spcBef>
            </a:pPr>
            <a:r>
              <a:rPr lang="en-US" altLang="uk-UA" sz="1600" dirty="0"/>
              <a:t>Supports automatic </a:t>
            </a:r>
            <a:r>
              <a:rPr lang="en-US" altLang="uk-UA" sz="1600" b="1" dirty="0"/>
              <a:t>resizing.</a:t>
            </a:r>
            <a:r>
              <a:rPr lang="en-US" altLang="uk-UA" sz="1600" dirty="0"/>
              <a:t> </a:t>
            </a:r>
          </a:p>
          <a:p>
            <a:pPr marL="742950" lvl="1" indent="-285750">
              <a:spcBef>
                <a:spcPct val="70000"/>
              </a:spcBef>
            </a:pPr>
            <a:r>
              <a:rPr lang="en-US" altLang="uk-UA" sz="1600" b="1" dirty="0"/>
              <a:t>Inserts</a:t>
            </a:r>
            <a:r>
              <a:rPr lang="en-US" altLang="uk-UA" sz="1600" dirty="0"/>
              <a:t> elements: An </a:t>
            </a:r>
            <a:r>
              <a:rPr lang="en-US" altLang="uk-UA" sz="1600" dirty="0" err="1"/>
              <a:t>ArrayList</a:t>
            </a:r>
            <a:r>
              <a:rPr lang="en-US" altLang="uk-UA" sz="1600" dirty="0"/>
              <a:t> starts with a collection containing no elements. </a:t>
            </a:r>
          </a:p>
          <a:p>
            <a:pPr marL="742950" lvl="1" indent="-285750">
              <a:spcBef>
                <a:spcPct val="70000"/>
              </a:spcBef>
            </a:pPr>
            <a:r>
              <a:rPr lang="en-US" altLang="uk-UA" sz="1600" dirty="0"/>
              <a:t>Flexibility when </a:t>
            </a:r>
            <a:r>
              <a:rPr lang="en-US" altLang="uk-UA" sz="1600" b="1" dirty="0"/>
              <a:t>removing elements</a:t>
            </a:r>
            <a:r>
              <a:rPr lang="en-US" altLang="uk-UA" sz="1600" dirty="0"/>
              <a:t>. </a:t>
            </a:r>
          </a:p>
          <a:p>
            <a:pPr marL="742950" lvl="1" indent="-285750">
              <a:spcBef>
                <a:spcPct val="70000"/>
              </a:spcBef>
            </a:pPr>
            <a:r>
              <a:rPr lang="en-US" altLang="uk-UA" sz="1600" b="1" dirty="0"/>
              <a:t>Easy</a:t>
            </a:r>
            <a:r>
              <a:rPr lang="en-US" altLang="uk-UA" sz="1600" dirty="0"/>
              <a:t> to use. </a:t>
            </a:r>
          </a:p>
          <a:p>
            <a:pPr>
              <a:spcBef>
                <a:spcPct val="70000"/>
              </a:spcBef>
            </a:pPr>
            <a:r>
              <a:rPr lang="en-US" altLang="uk-UA" sz="1800" b="1" dirty="0">
                <a:solidFill>
                  <a:srgbClr val="A50021"/>
                </a:solidFill>
              </a:rPr>
              <a:t>Limitation</a:t>
            </a:r>
            <a:r>
              <a:rPr lang="en-US" altLang="uk-UA" sz="1800" dirty="0"/>
              <a:t> of </a:t>
            </a:r>
            <a:r>
              <a:rPr lang="en-US" altLang="uk-UA" sz="1800" dirty="0" err="1">
                <a:latin typeface="Courier New" pitchFamily="49" charset="0"/>
              </a:rPr>
              <a:t>ArrayLists</a:t>
            </a:r>
            <a:r>
              <a:rPr lang="en-US" altLang="uk-UA" sz="1800" dirty="0">
                <a:latin typeface="Courier New" pitchFamily="49" charset="0"/>
              </a:rPr>
              <a:t>:</a:t>
            </a:r>
          </a:p>
          <a:p>
            <a:pPr lvl="1">
              <a:spcBef>
                <a:spcPct val="70000"/>
              </a:spcBef>
            </a:pPr>
            <a:r>
              <a:rPr lang="en-US" altLang="uk-UA" sz="1600" dirty="0"/>
              <a:t>There is </a:t>
            </a:r>
            <a:r>
              <a:rPr lang="en-US" altLang="uk-UA" sz="1600" b="1" dirty="0"/>
              <a:t>one major limitation</a:t>
            </a:r>
            <a:r>
              <a:rPr lang="en-US" altLang="uk-UA" sz="1600" dirty="0"/>
              <a:t> to an </a:t>
            </a:r>
            <a:r>
              <a:rPr lang="en-US" altLang="uk-UA" sz="1600" dirty="0" err="1">
                <a:latin typeface="Courier New" pitchFamily="49" charset="0"/>
              </a:rPr>
              <a:t>ArrayList</a:t>
            </a:r>
            <a:r>
              <a:rPr lang="en-US" altLang="uk-UA" sz="1600" dirty="0">
                <a:latin typeface="Courier New" pitchFamily="49" charset="0"/>
              </a:rPr>
              <a:t>: </a:t>
            </a:r>
            <a:r>
              <a:rPr lang="en-US" altLang="uk-UA" sz="1600" b="1" dirty="0">
                <a:solidFill>
                  <a:schemeClr val="accent2"/>
                </a:solidFill>
              </a:rPr>
              <a:t>speed</a:t>
            </a:r>
            <a:r>
              <a:rPr lang="en-US" altLang="uk-UA" sz="1600" dirty="0"/>
              <a:t>. </a:t>
            </a:r>
          </a:p>
          <a:p>
            <a:pPr lvl="1">
              <a:spcBef>
                <a:spcPct val="70000"/>
              </a:spcBef>
            </a:pPr>
            <a:r>
              <a:rPr lang="en-US" altLang="uk-UA" sz="1600" dirty="0"/>
              <a:t>The flexibility of an </a:t>
            </a:r>
            <a:r>
              <a:rPr lang="en-US" altLang="uk-UA" sz="1600" dirty="0" err="1">
                <a:latin typeface="Courier New" pitchFamily="49" charset="0"/>
              </a:rPr>
              <a:t>ArrayList</a:t>
            </a:r>
            <a:r>
              <a:rPr lang="en-US" altLang="uk-UA" sz="1600" dirty="0"/>
              <a:t> comes at a cost, and since </a:t>
            </a:r>
            <a:r>
              <a:rPr lang="en-US" altLang="uk-UA" sz="1600" dirty="0">
                <a:solidFill>
                  <a:schemeClr val="accent2"/>
                </a:solidFill>
              </a:rPr>
              <a:t>memory allocation</a:t>
            </a:r>
            <a:r>
              <a:rPr lang="en-US" altLang="uk-UA" sz="1600" dirty="0"/>
              <a:t> is a very expensive business the </a:t>
            </a:r>
            <a:r>
              <a:rPr lang="en-US" altLang="uk-UA" sz="1600" dirty="0">
                <a:solidFill>
                  <a:schemeClr val="hlink"/>
                </a:solidFill>
              </a:rPr>
              <a:t>fixed structure</a:t>
            </a:r>
            <a:r>
              <a:rPr lang="en-US" altLang="uk-UA" sz="1600" dirty="0"/>
              <a:t> of the simple array makes it a lot </a:t>
            </a:r>
            <a:r>
              <a:rPr lang="en-US" altLang="uk-UA" sz="1600" dirty="0">
                <a:solidFill>
                  <a:schemeClr val="hlink"/>
                </a:solidFill>
              </a:rPr>
              <a:t>faster</a:t>
            </a:r>
            <a:r>
              <a:rPr lang="en-US" altLang="uk-UA" sz="1600" dirty="0"/>
              <a:t> to work with.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0815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274A6B-8487-473D-B0A2-9341F0B44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9139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rgbClr val="FFC000"/>
                </a:solidFill>
              </a:rPr>
              <a:t>Stack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7B45AF-4129-4FF5-A628-0841FF725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358" y="1970228"/>
            <a:ext cx="11029615" cy="646594"/>
          </a:xfrm>
        </p:spPr>
        <p:txBody>
          <a:bodyPr/>
          <a:lstStyle/>
          <a:p>
            <a:r>
              <a:rPr lang="en-US" sz="2000" dirty="0">
                <a:latin typeface="Courier New" pitchFamily="49" charset="0"/>
              </a:rPr>
              <a:t>Stack:</a:t>
            </a:r>
            <a:r>
              <a:rPr lang="en-US" sz="2000" dirty="0"/>
              <a:t> last-in-first-out </a:t>
            </a:r>
          </a:p>
          <a:p>
            <a:endParaRPr lang="ru-RU" dirty="0"/>
          </a:p>
        </p:txBody>
      </p:sp>
      <p:grpSp>
        <p:nvGrpSpPr>
          <p:cNvPr id="4" name="Группа 6">
            <a:extLst>
              <a:ext uri="{FF2B5EF4-FFF2-40B4-BE49-F238E27FC236}">
                <a16:creationId xmlns:a16="http://schemas.microsoft.com/office/drawing/2014/main" id="{FF22BB91-299C-404A-848E-9D8644AD1A3D}"/>
              </a:ext>
            </a:extLst>
          </p:cNvPr>
          <p:cNvGrpSpPr>
            <a:grpSpLocks/>
          </p:cNvGrpSpPr>
          <p:nvPr/>
        </p:nvGrpSpPr>
        <p:grpSpPr bwMode="auto">
          <a:xfrm>
            <a:off x="534987" y="2441877"/>
            <a:ext cx="7083425" cy="2019300"/>
            <a:chOff x="381000" y="3181350"/>
            <a:chExt cx="7083425" cy="20193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2CE3C90-85D9-4ED1-A044-28B45FB1D5E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717800" y="3181350"/>
              <a:ext cx="4746625" cy="2019300"/>
            </a:xfrm>
            <a:prstGeom prst="rect">
              <a:avLst/>
            </a:prstGeom>
            <a:solidFill>
              <a:srgbClr val="EEFFCD"/>
            </a:solidFill>
            <a:ln w="12700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lIns="182562" tIns="92075" rIns="182562" bIns="92075">
              <a:spAutoFit/>
            </a:bodyPr>
            <a:lstStyle/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dirty="0">
                  <a:latin typeface="Courier New" pitchFamily="49" charset="0"/>
                </a:rPr>
                <a:t>using </a:t>
              </a:r>
              <a:r>
                <a:rPr lang="en-US" dirty="0" err="1">
                  <a:latin typeface="Courier New" pitchFamily="49" charset="0"/>
                </a:rPr>
                <a:t>System.Collections</a:t>
              </a:r>
              <a:r>
                <a:rPr lang="en-US" dirty="0">
                  <a:latin typeface="Courier New" pitchFamily="49" charset="0"/>
                </a:rPr>
                <a:t>;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 dirty="0">
                <a:latin typeface="Courier New" pitchFamily="49" charset="0"/>
              </a:endParaRP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dirty="0">
                  <a:latin typeface="Courier New" pitchFamily="49" charset="0"/>
                </a:rPr>
                <a:t>class Trace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dirty="0">
                  <a:latin typeface="Courier New" pitchFamily="49" charset="0"/>
                </a:rPr>
                <a:t>{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dirty="0">
                  <a:latin typeface="Courier New" pitchFamily="49" charset="0"/>
                </a:rPr>
                <a:t>  Stack </a:t>
              </a:r>
              <a:r>
                <a:rPr lang="en-US" dirty="0" err="1">
                  <a:latin typeface="Courier New" pitchFamily="49" charset="0"/>
                </a:rPr>
                <a:t>callChain</a:t>
              </a:r>
              <a:r>
                <a:rPr lang="en-US" dirty="0">
                  <a:latin typeface="Courier New" pitchFamily="49" charset="0"/>
                </a:rPr>
                <a:t> = </a:t>
              </a:r>
              <a:r>
                <a:rPr lang="en-US" dirty="0">
                  <a:solidFill>
                    <a:schemeClr val="accent2"/>
                  </a:solidFill>
                  <a:latin typeface="Courier New" pitchFamily="49" charset="0"/>
                </a:rPr>
                <a:t>new Stack()</a:t>
              </a:r>
              <a:r>
                <a:rPr lang="en-US" dirty="0">
                  <a:latin typeface="Courier New" pitchFamily="49" charset="0"/>
                </a:rPr>
                <a:t>;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dirty="0">
                  <a:latin typeface="Courier New" pitchFamily="49" charset="0"/>
                </a:rPr>
                <a:t>  ...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dirty="0">
                  <a:latin typeface="Courier New" pitchFamily="49" charset="0"/>
                </a:rPr>
                <a:t>}</a:t>
              </a:r>
            </a:p>
          </p:txBody>
        </p:sp>
        <p:sp>
          <p:nvSpPr>
            <p:cNvPr id="6" name="Line 5">
              <a:extLst>
                <a:ext uri="{FF2B5EF4-FFF2-40B4-BE49-F238E27FC236}">
                  <a16:creationId xmlns:a16="http://schemas.microsoft.com/office/drawing/2014/main" id="{38C0D0FF-859C-4D6A-8BDE-7D21DCF6F4F9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144713" y="445452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6">
              <a:extLst>
                <a:ext uri="{FF2B5EF4-FFF2-40B4-BE49-F238E27FC236}">
                  <a16:creationId xmlns:a16="http://schemas.microsoft.com/office/drawing/2014/main" id="{C8297BCA-F9A9-4815-A090-D8696061A606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81000" y="4038600"/>
              <a:ext cx="1860550" cy="885825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9525" indent="-9525" defTabSz="960438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sz="1600" dirty="0"/>
                <a:t>create </a:t>
              </a:r>
              <a:r>
                <a:rPr lang="en-US" sz="1600" dirty="0">
                  <a:latin typeface="Courier New" pitchFamily="49" charset="0"/>
                </a:rPr>
                <a:t>Stack</a:t>
              </a:r>
            </a:p>
            <a:p>
              <a:pPr marL="9525" indent="-9525" defTabSz="960438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sz="1600" dirty="0"/>
                <a:t>to store sequence</a:t>
              </a:r>
            </a:p>
            <a:p>
              <a:pPr marL="9525" indent="-9525" defTabSz="960438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sz="1600" dirty="0"/>
                <a:t>of method calls</a:t>
              </a:r>
              <a:endParaRPr lang="en-US" sz="1600" dirty="0">
                <a:latin typeface="Courier New" pitchFamily="49" charset="0"/>
              </a:endParaRPr>
            </a:p>
          </p:txBody>
        </p:sp>
      </p:grp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B1DFB7DA-2791-4EBE-B6B4-A9227C290CA7}"/>
              </a:ext>
            </a:extLst>
          </p:cNvPr>
          <p:cNvGrpSpPr>
            <a:grpSpLocks/>
          </p:cNvGrpSpPr>
          <p:nvPr/>
        </p:nvGrpSpPr>
        <p:grpSpPr bwMode="auto">
          <a:xfrm>
            <a:off x="3081311" y="4039503"/>
            <a:ext cx="5777707" cy="2540000"/>
            <a:chOff x="1064419" y="2960688"/>
            <a:chExt cx="5777706" cy="2540000"/>
          </a:xfrm>
        </p:grpSpPr>
        <p:sp>
          <p:nvSpPr>
            <p:cNvPr id="9" name="Rectangle 4">
              <a:extLst>
                <a:ext uri="{FF2B5EF4-FFF2-40B4-BE49-F238E27FC236}">
                  <a16:creationId xmlns:a16="http://schemas.microsoft.com/office/drawing/2014/main" id="{9194FD99-52D5-4C56-8FE9-95953397BBFC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41600" y="2960688"/>
              <a:ext cx="4200525" cy="2540000"/>
            </a:xfrm>
            <a:prstGeom prst="rect">
              <a:avLst/>
            </a:prstGeom>
            <a:solidFill>
              <a:srgbClr val="FFFBE1"/>
            </a:solidFill>
            <a:ln w="12700">
              <a:solidFill>
                <a:srgbClr val="FFC000"/>
              </a:solidFill>
              <a:miter lim="800000"/>
              <a:headEnd/>
              <a:tailEnd/>
            </a:ln>
          </p:spPr>
          <p:txBody>
            <a:bodyPr wrap="none" lIns="182562" tIns="92075" rIns="182562" bIns="92075">
              <a:spAutoFit/>
            </a:bodyPr>
            <a:lstStyle/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dirty="0">
                  <a:latin typeface="Courier New" pitchFamily="49" charset="0"/>
                </a:rPr>
                <a:t>Stack s = new Stack();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 dirty="0">
                <a:latin typeface="Courier New" pitchFamily="49" charset="0"/>
              </a:endParaRP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dirty="0" err="1">
                  <a:latin typeface="Courier New" pitchFamily="49" charset="0"/>
                </a:rPr>
                <a:t>s.</a:t>
              </a:r>
              <a:r>
                <a:rPr lang="en-US" dirty="0" err="1">
                  <a:solidFill>
                    <a:schemeClr val="accent2"/>
                  </a:solidFill>
                  <a:latin typeface="Courier New" pitchFamily="49" charset="0"/>
                </a:rPr>
                <a:t>Push</a:t>
              </a:r>
              <a:r>
                <a:rPr lang="en-US" dirty="0">
                  <a:latin typeface="Courier New" pitchFamily="49" charset="0"/>
                </a:rPr>
                <a:t>("</a:t>
              </a:r>
              <a:r>
                <a:rPr lang="en-US" dirty="0" err="1">
                  <a:latin typeface="Courier New" pitchFamily="49" charset="0"/>
                </a:rPr>
                <a:t>aaa</a:t>
              </a:r>
              <a:r>
                <a:rPr lang="en-US" dirty="0">
                  <a:latin typeface="Courier New" pitchFamily="49" charset="0"/>
                </a:rPr>
                <a:t>");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dirty="0" err="1">
                  <a:latin typeface="Courier New" pitchFamily="49" charset="0"/>
                </a:rPr>
                <a:t>s.</a:t>
              </a:r>
              <a:r>
                <a:rPr lang="en-US" dirty="0" err="1">
                  <a:solidFill>
                    <a:schemeClr val="accent2"/>
                  </a:solidFill>
                  <a:latin typeface="Courier New" pitchFamily="49" charset="0"/>
                </a:rPr>
                <a:t>Push</a:t>
              </a:r>
              <a:r>
                <a:rPr lang="en-US" dirty="0">
                  <a:latin typeface="Courier New" pitchFamily="49" charset="0"/>
                </a:rPr>
                <a:t>("</a:t>
              </a:r>
              <a:r>
                <a:rPr lang="en-US" dirty="0" err="1">
                  <a:latin typeface="Courier New" pitchFamily="49" charset="0"/>
                </a:rPr>
                <a:t>bbb</a:t>
              </a:r>
              <a:r>
                <a:rPr lang="en-US" dirty="0">
                  <a:latin typeface="Courier New" pitchFamily="49" charset="0"/>
                </a:rPr>
                <a:t>");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 dirty="0">
                <a:latin typeface="Courier New" pitchFamily="49" charset="0"/>
              </a:endParaRP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dirty="0">
                  <a:latin typeface="Courier New" pitchFamily="49" charset="0"/>
                </a:rPr>
                <a:t>string t = (string)</a:t>
              </a:r>
              <a:r>
                <a:rPr lang="en-US" dirty="0" err="1">
                  <a:latin typeface="Courier New" pitchFamily="49" charset="0"/>
                </a:rPr>
                <a:t>s.</a:t>
              </a:r>
              <a:r>
                <a:rPr lang="en-US" dirty="0" err="1">
                  <a:solidFill>
                    <a:schemeClr val="accent2"/>
                  </a:solidFill>
                  <a:latin typeface="Courier New" pitchFamily="49" charset="0"/>
                </a:rPr>
                <a:t>Peek</a:t>
              </a:r>
              <a:r>
                <a:rPr lang="en-US" dirty="0">
                  <a:latin typeface="Courier New" pitchFamily="49" charset="0"/>
                </a:rPr>
                <a:t>();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 dirty="0">
                <a:latin typeface="Courier New" pitchFamily="49" charset="0"/>
              </a:endParaRP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dirty="0">
                  <a:latin typeface="Courier New" pitchFamily="49" charset="0"/>
                </a:rPr>
                <a:t>string u = (string)</a:t>
              </a:r>
              <a:r>
                <a:rPr lang="en-US" dirty="0" err="1">
                  <a:latin typeface="Courier New" pitchFamily="49" charset="0"/>
                </a:rPr>
                <a:t>s.</a:t>
              </a:r>
              <a:r>
                <a:rPr lang="en-US" dirty="0" err="1">
                  <a:solidFill>
                    <a:schemeClr val="accent2"/>
                  </a:solidFill>
                  <a:latin typeface="Courier New" pitchFamily="49" charset="0"/>
                </a:rPr>
                <a:t>Pop</a:t>
              </a:r>
              <a:r>
                <a:rPr lang="en-US" dirty="0">
                  <a:latin typeface="Courier New" pitchFamily="49" charset="0"/>
                </a:rPr>
                <a:t>();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dirty="0">
                  <a:latin typeface="Courier New" pitchFamily="49" charset="0"/>
                </a:rPr>
                <a:t>...</a:t>
              </a:r>
            </a:p>
          </p:txBody>
        </p:sp>
        <p:sp>
          <p:nvSpPr>
            <p:cNvPr id="10" name="Line 5">
              <a:extLst>
                <a:ext uri="{FF2B5EF4-FFF2-40B4-BE49-F238E27FC236}">
                  <a16:creationId xmlns:a16="http://schemas.microsoft.com/office/drawing/2014/main" id="{BB289275-8F01-4954-A85E-3A83685D91EB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062163" y="3924300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AutoShape 6">
              <a:extLst>
                <a:ext uri="{FF2B5EF4-FFF2-40B4-BE49-F238E27FC236}">
                  <a16:creationId xmlns:a16="http://schemas.microsoft.com/office/drawing/2014/main" id="{F4509EF5-C3D5-4EB5-9A91-4E759C697162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550988" y="3770312"/>
              <a:ext cx="541337" cy="358775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9525" indent="-9525" defTabSz="960438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sz="1600" dirty="0"/>
                <a:t>add</a:t>
              </a:r>
            </a:p>
          </p:txBody>
        </p:sp>
        <p:sp>
          <p:nvSpPr>
            <p:cNvPr id="12" name="Line 7">
              <a:extLst>
                <a:ext uri="{FF2B5EF4-FFF2-40B4-BE49-F238E27FC236}">
                  <a16:creationId xmlns:a16="http://schemas.microsoft.com/office/drawing/2014/main" id="{00DB6080-9CB3-417E-83C8-87D972E0811B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062163" y="4616450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AutoShape 8">
              <a:extLst>
                <a:ext uri="{FF2B5EF4-FFF2-40B4-BE49-F238E27FC236}">
                  <a16:creationId xmlns:a16="http://schemas.microsoft.com/office/drawing/2014/main" id="{704C218C-A3A4-4623-8C4A-943944A27626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064419" y="4437062"/>
              <a:ext cx="973137" cy="358775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9525" indent="-9525" defTabSz="960438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sz="1600" dirty="0"/>
                <a:t>examine</a:t>
              </a:r>
            </a:p>
          </p:txBody>
        </p:sp>
        <p:sp>
          <p:nvSpPr>
            <p:cNvPr id="14" name="Line 9">
              <a:extLst>
                <a:ext uri="{FF2B5EF4-FFF2-40B4-BE49-F238E27FC236}">
                  <a16:creationId xmlns:a16="http://schemas.microsoft.com/office/drawing/2014/main" id="{23720F73-786D-4A70-A20B-0C8E7E0AD017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030413" y="509587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AutoShape 10">
              <a:extLst>
                <a:ext uri="{FF2B5EF4-FFF2-40B4-BE49-F238E27FC236}">
                  <a16:creationId xmlns:a16="http://schemas.microsoft.com/office/drawing/2014/main" id="{CF37A082-516C-431C-83C0-BE507DEBB190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177926" y="4938713"/>
              <a:ext cx="884237" cy="358775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9525" indent="-9525" defTabSz="960438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sz="1600" dirty="0"/>
                <a:t>remove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73303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35A856-9575-4657-AF5D-A6AD04CFD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65917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rgbClr val="FFC000"/>
                </a:solidFill>
              </a:rPr>
              <a:t>Queue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30A037-2CE5-4230-B10D-56741743A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968" y="2094730"/>
            <a:ext cx="11029615" cy="680150"/>
          </a:xfrm>
        </p:spPr>
        <p:txBody>
          <a:bodyPr/>
          <a:lstStyle/>
          <a:p>
            <a:r>
              <a:rPr lang="en-US" sz="1800" dirty="0">
                <a:latin typeface="Courier New" pitchFamily="49" charset="0"/>
              </a:rPr>
              <a:t>Queue:</a:t>
            </a:r>
            <a:r>
              <a:rPr lang="en-US" sz="1800" dirty="0"/>
              <a:t> first-in-first-out</a:t>
            </a:r>
          </a:p>
          <a:p>
            <a:endParaRPr lang="ru-RU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A3AE04-DFD0-4262-A504-9A553AF59586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3466750" y="2063821"/>
            <a:ext cx="4337050" cy="2019300"/>
          </a:xfrm>
          <a:prstGeom prst="rect">
            <a:avLst/>
          </a:prstGeom>
          <a:solidFill>
            <a:srgbClr val="EEFFCD"/>
          </a:solidFill>
          <a:ln w="12700">
            <a:solidFill>
              <a:srgbClr val="00B050"/>
            </a:solidFill>
            <a:miter lim="800000"/>
            <a:headEnd/>
            <a:tailEnd/>
          </a:ln>
        </p:spPr>
        <p:txBody>
          <a:bodyPr wrap="none" lIns="182562" tIns="92075" rIns="182562" bIns="92075">
            <a:spAutoFit/>
          </a:bodyPr>
          <a:lstStyle/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</a:pPr>
            <a:r>
              <a:rPr lang="en-US">
                <a:latin typeface="Courier New" pitchFamily="49" charset="0"/>
              </a:rPr>
              <a:t>using System.Collections;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</a:pPr>
            <a:endParaRPr lang="en-US">
              <a:latin typeface="Courier New" pitchFamily="49" charset="0"/>
            </a:endParaRP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</a:pPr>
            <a:r>
              <a:rPr lang="en-US">
                <a:latin typeface="Courier New" pitchFamily="49" charset="0"/>
              </a:rPr>
              <a:t>class Watcher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</a:pPr>
            <a:r>
              <a:rPr lang="en-US">
                <a:latin typeface="Courier New" pitchFamily="49" charset="0"/>
              </a:rPr>
              <a:t>{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</a:pPr>
            <a:r>
              <a:rPr lang="en-US">
                <a:latin typeface="Courier New" pitchFamily="49" charset="0"/>
              </a:rPr>
              <a:t>  Queue events = </a:t>
            </a:r>
            <a:r>
              <a:rPr lang="en-US">
                <a:solidFill>
                  <a:schemeClr val="accent2"/>
                </a:solidFill>
                <a:latin typeface="Courier New" pitchFamily="49" charset="0"/>
              </a:rPr>
              <a:t>new Queue()</a:t>
            </a:r>
            <a:r>
              <a:rPr lang="en-US">
                <a:latin typeface="Courier New" pitchFamily="49" charset="0"/>
              </a:rPr>
              <a:t>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</a:pPr>
            <a:r>
              <a:rPr lang="en-US">
                <a:latin typeface="Courier New" pitchFamily="49" charset="0"/>
              </a:rPr>
              <a:t>  ...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BD4D22BF-89CE-4FAF-877E-D1A9A00701F7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933350" y="3283021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11AD1B75-F374-4556-9227-F6A15A85AFC5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1333150" y="2978221"/>
            <a:ext cx="1560513" cy="622300"/>
          </a:xfrm>
          <a:prstGeom prst="roundRect">
            <a:avLst>
              <a:gd name="adj" fmla="val 1249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9525" indent="-9525" defTabSz="960438">
              <a:tabLst>
                <a:tab pos="1143000" algn="l"/>
                <a:tab pos="1485900" algn="l"/>
                <a:tab pos="1828800" algn="l"/>
                <a:tab pos="2228850" algn="l"/>
              </a:tabLst>
            </a:pPr>
            <a:r>
              <a:rPr lang="en-US" sz="1600"/>
              <a:t>create </a:t>
            </a:r>
            <a:r>
              <a:rPr lang="en-US" sz="1600">
                <a:latin typeface="Courier New" pitchFamily="49" charset="0"/>
              </a:rPr>
              <a:t>Queue</a:t>
            </a:r>
          </a:p>
          <a:p>
            <a:pPr marL="9525" indent="-9525" defTabSz="960438">
              <a:tabLst>
                <a:tab pos="1143000" algn="l"/>
                <a:tab pos="1485900" algn="l"/>
                <a:tab pos="1828800" algn="l"/>
                <a:tab pos="2228850" algn="l"/>
              </a:tabLst>
            </a:pPr>
            <a:r>
              <a:rPr lang="en-US" sz="1600"/>
              <a:t>to store events</a:t>
            </a:r>
            <a:endParaRPr lang="en-US" sz="1600">
              <a:latin typeface="Courier New" pitchFamily="49" charset="0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A03B91EB-0C23-4BDE-A72A-6E90493932F7}"/>
              </a:ext>
            </a:extLst>
          </p:cNvPr>
          <p:cNvGrpSpPr>
            <a:grpSpLocks/>
          </p:cNvGrpSpPr>
          <p:nvPr/>
        </p:nvGrpSpPr>
        <p:grpSpPr bwMode="auto">
          <a:xfrm>
            <a:off x="3009550" y="4045021"/>
            <a:ext cx="6127750" cy="2540000"/>
            <a:chOff x="1133475" y="3106738"/>
            <a:chExt cx="6127750" cy="2540000"/>
          </a:xfrm>
        </p:grpSpPr>
        <p:sp>
          <p:nvSpPr>
            <p:cNvPr id="8" name="Rectangle 4">
              <a:extLst>
                <a:ext uri="{FF2B5EF4-FFF2-40B4-BE49-F238E27FC236}">
                  <a16:creationId xmlns:a16="http://schemas.microsoft.com/office/drawing/2014/main" id="{EC078651-A4F7-4143-85F9-65672D21D49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1125" y="3106738"/>
              <a:ext cx="4610100" cy="2540000"/>
            </a:xfrm>
            <a:prstGeom prst="rect">
              <a:avLst/>
            </a:prstGeom>
            <a:solidFill>
              <a:srgbClr val="FFFBE1"/>
            </a:solidFill>
            <a:ln w="12700">
              <a:solidFill>
                <a:srgbClr val="FFC000"/>
              </a:solidFill>
              <a:miter lim="800000"/>
              <a:headEnd/>
              <a:tailEnd/>
            </a:ln>
          </p:spPr>
          <p:txBody>
            <a:bodyPr wrap="none" lIns="182562" tIns="92075" rIns="182562" bIns="92075">
              <a:spAutoFit/>
            </a:bodyPr>
            <a:lstStyle/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>
                  <a:latin typeface="Courier New" pitchFamily="49" charset="0"/>
                </a:rPr>
                <a:t>Queue q = new Queue();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>
                <a:latin typeface="Courier New" pitchFamily="49" charset="0"/>
              </a:endParaRP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>
                  <a:latin typeface="Courier New" pitchFamily="49" charset="0"/>
                </a:rPr>
                <a:t>q.</a:t>
              </a:r>
              <a:r>
                <a:rPr lang="en-US">
                  <a:solidFill>
                    <a:schemeClr val="accent2"/>
                  </a:solidFill>
                  <a:latin typeface="Courier New" pitchFamily="49" charset="0"/>
                </a:rPr>
                <a:t>Enqueue</a:t>
              </a:r>
              <a:r>
                <a:rPr lang="en-US">
                  <a:latin typeface="Courier New" pitchFamily="49" charset="0"/>
                </a:rPr>
                <a:t>("aaa");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>
                  <a:latin typeface="Courier New" pitchFamily="49" charset="0"/>
                </a:rPr>
                <a:t>q.</a:t>
              </a:r>
              <a:r>
                <a:rPr lang="en-US">
                  <a:solidFill>
                    <a:schemeClr val="accent2"/>
                  </a:solidFill>
                  <a:latin typeface="Courier New" pitchFamily="49" charset="0"/>
                </a:rPr>
                <a:t>Enqueue</a:t>
              </a:r>
              <a:r>
                <a:rPr lang="en-US">
                  <a:latin typeface="Courier New" pitchFamily="49" charset="0"/>
                </a:rPr>
                <a:t>("bbb");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>
                  <a:latin typeface="Courier New" pitchFamily="49" charset="0"/>
                </a:rPr>
                <a:t>q.</a:t>
              </a:r>
              <a:r>
                <a:rPr lang="en-US">
                  <a:solidFill>
                    <a:schemeClr val="accent2"/>
                  </a:solidFill>
                  <a:latin typeface="Courier New" pitchFamily="49" charset="0"/>
                </a:rPr>
                <a:t>Enqueue</a:t>
              </a:r>
              <a:r>
                <a:rPr lang="en-US">
                  <a:latin typeface="Courier New" pitchFamily="49" charset="0"/>
                </a:rPr>
                <a:t>("ccc");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>
                <a:latin typeface="Courier New" pitchFamily="49" charset="0"/>
              </a:endParaRP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>
                  <a:latin typeface="Courier New" pitchFamily="49" charset="0"/>
                </a:rPr>
                <a:t>string s = (string)q.</a:t>
              </a:r>
              <a:r>
                <a:rPr lang="en-US">
                  <a:solidFill>
                    <a:schemeClr val="accent2"/>
                  </a:solidFill>
                  <a:latin typeface="Courier New" pitchFamily="49" charset="0"/>
                </a:rPr>
                <a:t>Peek</a:t>
              </a:r>
              <a:r>
                <a:rPr lang="en-US">
                  <a:latin typeface="Courier New" pitchFamily="49" charset="0"/>
                </a:rPr>
                <a:t>();</a:t>
              </a: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>
                <a:latin typeface="Courier New" pitchFamily="49" charset="0"/>
              </a:endParaRPr>
            </a:p>
            <a:p>
              <a:pPr marL="9525" indent="-9525" defTabSz="960438">
                <a:lnSpc>
                  <a:spcPct val="95000"/>
                </a:lnSpc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>
                  <a:latin typeface="Courier New" pitchFamily="49" charset="0"/>
                </a:rPr>
                <a:t>string t = (string)q.</a:t>
              </a:r>
              <a:r>
                <a:rPr lang="en-US">
                  <a:solidFill>
                    <a:schemeClr val="accent2"/>
                  </a:solidFill>
                  <a:latin typeface="Courier New" pitchFamily="49" charset="0"/>
                </a:rPr>
                <a:t>Dequeue</a:t>
              </a:r>
              <a:r>
                <a:rPr lang="en-US">
                  <a:latin typeface="Courier New" pitchFamily="49" charset="0"/>
                </a:rPr>
                <a:t>();</a:t>
              </a:r>
            </a:p>
          </p:txBody>
        </p:sp>
        <p:sp>
          <p:nvSpPr>
            <p:cNvPr id="9" name="Line 5">
              <a:extLst>
                <a:ext uri="{FF2B5EF4-FFF2-40B4-BE49-F238E27FC236}">
                  <a16:creationId xmlns:a16="http://schemas.microsoft.com/office/drawing/2014/main" id="{02270986-7799-4E89-86C5-E34B123D99FF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071688" y="4125913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AutoShape 6">
              <a:extLst>
                <a:ext uri="{FF2B5EF4-FFF2-40B4-BE49-F238E27FC236}">
                  <a16:creationId xmlns:a16="http://schemas.microsoft.com/office/drawing/2014/main" id="{E50012A5-2568-4C94-B664-176EDD68DF44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568450" y="3943350"/>
              <a:ext cx="541338" cy="358775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9525" indent="-9525" defTabSz="960438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sz="1600"/>
                <a:t>add</a:t>
              </a:r>
            </a:p>
          </p:txBody>
        </p:sp>
        <p:sp>
          <p:nvSpPr>
            <p:cNvPr id="11" name="Line 7">
              <a:extLst>
                <a:ext uri="{FF2B5EF4-FFF2-40B4-BE49-F238E27FC236}">
                  <a16:creationId xmlns:a16="http://schemas.microsoft.com/office/drawing/2014/main" id="{894967AE-C6CE-4C11-BF21-DF5AACC3174A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071688" y="4895850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AutoShape 8">
              <a:extLst>
                <a:ext uri="{FF2B5EF4-FFF2-40B4-BE49-F238E27FC236}">
                  <a16:creationId xmlns:a16="http://schemas.microsoft.com/office/drawing/2014/main" id="{BDD30EB2-A0FA-4226-B82C-E60DF9F53393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133475" y="4713288"/>
              <a:ext cx="973138" cy="358775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9525" indent="-9525" defTabSz="960438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sz="1600"/>
                <a:t>examine</a:t>
              </a:r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9E2E3393-406A-42AA-92C5-EF3E6DEAD6D8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071688" y="541337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AutoShape 10">
              <a:extLst>
                <a:ext uri="{FF2B5EF4-FFF2-40B4-BE49-F238E27FC236}">
                  <a16:creationId xmlns:a16="http://schemas.microsoft.com/office/drawing/2014/main" id="{CC6EC53B-D3B8-4FF4-9F84-1BB98E2E9B62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222375" y="5238750"/>
              <a:ext cx="884238" cy="358775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9525" indent="-9525" defTabSz="960438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sz="1600"/>
                <a:t>remove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8770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1144FC-C38C-4D38-9A5F-F74E1D525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74974"/>
          </a:xfrm>
        </p:spPr>
        <p:txBody>
          <a:bodyPr/>
          <a:lstStyle/>
          <a:p>
            <a:pPr algn="ctr"/>
            <a:r>
              <a:rPr lang="en-US" altLang="uk-UA" dirty="0" err="1">
                <a:solidFill>
                  <a:srgbClr val="FFC000"/>
                </a:solidFill>
              </a:rPr>
              <a:t>Hashtable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EE6B47-E5E5-4E08-9AC9-7B008F96D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303" y="2023522"/>
            <a:ext cx="11113505" cy="3027958"/>
          </a:xfrm>
        </p:spPr>
        <p:txBody>
          <a:bodyPr>
            <a:normAutofit fontScale="92500" lnSpcReduction="20000"/>
          </a:bodyPr>
          <a:lstStyle/>
          <a:p>
            <a:pPr marL="742950" lvl="1" indent="-285750">
              <a:spcBef>
                <a:spcPts val="600"/>
              </a:spcBef>
            </a:pPr>
            <a:r>
              <a:rPr lang="en-US" altLang="uk-UA" sz="2100" dirty="0"/>
              <a:t>Represents a collection of </a:t>
            </a:r>
            <a:r>
              <a:rPr lang="en-US" altLang="uk-UA" sz="2100" b="1" dirty="0">
                <a:solidFill>
                  <a:srgbClr val="A50021"/>
                </a:solidFill>
              </a:rPr>
              <a:t>key/value pairs</a:t>
            </a:r>
            <a:r>
              <a:rPr lang="en-US" altLang="uk-UA" sz="2100" dirty="0"/>
              <a:t> that are organized based on the hash code of the key. </a:t>
            </a:r>
          </a:p>
          <a:p>
            <a:pPr marL="742950" lvl="1" indent="-285750">
              <a:spcBef>
                <a:spcPts val="600"/>
              </a:spcBef>
            </a:pPr>
            <a:r>
              <a:rPr lang="en-US" altLang="uk-UA" sz="2100" dirty="0"/>
              <a:t>The objects used as keys must override the </a:t>
            </a:r>
            <a:r>
              <a:rPr lang="en-US" altLang="uk-UA" sz="2100" b="1" dirty="0" err="1">
                <a:solidFill>
                  <a:srgbClr val="A50021"/>
                </a:solidFill>
              </a:rPr>
              <a:t>GetHashCode</a:t>
            </a:r>
            <a:r>
              <a:rPr lang="en-US" altLang="uk-UA" sz="2100" dirty="0"/>
              <a:t> method and the </a:t>
            </a:r>
            <a:r>
              <a:rPr lang="en-US" altLang="uk-UA" sz="2100" b="1" dirty="0">
                <a:solidFill>
                  <a:srgbClr val="A50021"/>
                </a:solidFill>
              </a:rPr>
              <a:t>Equals</a:t>
            </a:r>
            <a:r>
              <a:rPr lang="en-US" altLang="uk-UA" sz="2100" dirty="0"/>
              <a:t> method.</a:t>
            </a:r>
          </a:p>
          <a:p>
            <a:pPr>
              <a:spcBef>
                <a:spcPts val="600"/>
              </a:spcBef>
            </a:pPr>
            <a:r>
              <a:rPr lang="en-US" altLang="uk-UA" sz="2300" b="1" dirty="0">
                <a:solidFill>
                  <a:srgbClr val="A50021"/>
                </a:solidFill>
              </a:rPr>
              <a:t>Benefits</a:t>
            </a:r>
            <a:r>
              <a:rPr lang="en-US" altLang="uk-UA" sz="2300" dirty="0"/>
              <a:t> of </a:t>
            </a:r>
            <a:r>
              <a:rPr lang="en-US" altLang="uk-UA" sz="2300" dirty="0" err="1"/>
              <a:t>Hashtable</a:t>
            </a:r>
            <a:r>
              <a:rPr lang="en-US" altLang="uk-UA" sz="2300" dirty="0"/>
              <a:t>:</a:t>
            </a:r>
          </a:p>
          <a:p>
            <a:pPr marL="742950" lvl="1" indent="-285750">
              <a:spcBef>
                <a:spcPts val="600"/>
              </a:spcBef>
            </a:pPr>
            <a:r>
              <a:rPr lang="en-US" altLang="uk-UA" sz="1900" b="1" dirty="0"/>
              <a:t>Non-numeric indexes</a:t>
            </a:r>
            <a:r>
              <a:rPr lang="en-US" altLang="uk-UA" sz="1900" dirty="0"/>
              <a:t> allowed. </a:t>
            </a:r>
            <a:r>
              <a:rPr lang="en-US" altLang="uk-UA" sz="1900" b="1" dirty="0">
                <a:solidFill>
                  <a:srgbClr val="A50021"/>
                </a:solidFill>
              </a:rPr>
              <a:t>Key</a:t>
            </a:r>
            <a:r>
              <a:rPr lang="en-US" altLang="uk-UA" sz="1900" dirty="0"/>
              <a:t> can be </a:t>
            </a:r>
            <a:r>
              <a:rPr lang="en-US" altLang="uk-UA" sz="1900" dirty="0">
                <a:solidFill>
                  <a:srgbClr val="A50021"/>
                </a:solidFill>
              </a:rPr>
              <a:t>numeric</a:t>
            </a:r>
            <a:r>
              <a:rPr lang="en-US" altLang="uk-UA" sz="1900" dirty="0"/>
              <a:t>, </a:t>
            </a:r>
            <a:r>
              <a:rPr lang="en-US" altLang="uk-UA" sz="1900" dirty="0">
                <a:solidFill>
                  <a:srgbClr val="A50021"/>
                </a:solidFill>
              </a:rPr>
              <a:t>textual</a:t>
            </a:r>
            <a:r>
              <a:rPr lang="en-US" altLang="uk-UA" sz="1900" dirty="0"/>
              <a:t>, or even in form of a date. But can’t be null reference. </a:t>
            </a:r>
          </a:p>
          <a:p>
            <a:pPr marL="742950" lvl="1" indent="-285750">
              <a:spcBef>
                <a:spcPts val="600"/>
              </a:spcBef>
            </a:pPr>
            <a:r>
              <a:rPr lang="en-US" altLang="uk-UA" sz="1900" dirty="0"/>
              <a:t>Easy</a:t>
            </a:r>
            <a:r>
              <a:rPr lang="en-US" altLang="uk-UA" sz="1900" b="1" dirty="0"/>
              <a:t> inserting</a:t>
            </a:r>
            <a:r>
              <a:rPr lang="en-US" altLang="uk-UA" sz="1900" dirty="0"/>
              <a:t> elements.</a:t>
            </a:r>
          </a:p>
          <a:p>
            <a:pPr marL="742950" lvl="1" indent="-285750">
              <a:spcBef>
                <a:spcPts val="600"/>
              </a:spcBef>
            </a:pPr>
            <a:r>
              <a:rPr lang="en-US" altLang="uk-UA" sz="1900" dirty="0"/>
              <a:t>Easy</a:t>
            </a:r>
            <a:r>
              <a:rPr lang="en-US" altLang="uk-UA" sz="1900" b="1" dirty="0"/>
              <a:t> removing</a:t>
            </a:r>
            <a:r>
              <a:rPr lang="en-US" altLang="uk-UA" sz="1900" dirty="0"/>
              <a:t> elements.</a:t>
            </a:r>
          </a:p>
          <a:p>
            <a:pPr marL="742950" lvl="1" indent="-285750">
              <a:spcBef>
                <a:spcPts val="600"/>
              </a:spcBef>
            </a:pPr>
            <a:r>
              <a:rPr lang="en-US" altLang="uk-UA" sz="1900" dirty="0"/>
              <a:t>Fast</a:t>
            </a:r>
            <a:r>
              <a:rPr lang="en-US" altLang="uk-UA" sz="1900" b="1" dirty="0"/>
              <a:t> lookup</a:t>
            </a:r>
            <a:r>
              <a:rPr lang="en-US" altLang="uk-UA" sz="1900" dirty="0"/>
              <a:t>.</a:t>
            </a:r>
          </a:p>
          <a:p>
            <a:endParaRPr lang="ru-RU" dirty="0"/>
          </a:p>
        </p:txBody>
      </p:sp>
      <p:grpSp>
        <p:nvGrpSpPr>
          <p:cNvPr id="4" name="Группа 5">
            <a:extLst>
              <a:ext uri="{FF2B5EF4-FFF2-40B4-BE49-F238E27FC236}">
                <a16:creationId xmlns:a16="http://schemas.microsoft.com/office/drawing/2014/main" id="{50AFB065-94B5-4223-A196-E88E15C4A218}"/>
              </a:ext>
            </a:extLst>
          </p:cNvPr>
          <p:cNvGrpSpPr>
            <a:grpSpLocks/>
          </p:cNvGrpSpPr>
          <p:nvPr/>
        </p:nvGrpSpPr>
        <p:grpSpPr bwMode="auto">
          <a:xfrm>
            <a:off x="4059064" y="4078339"/>
            <a:ext cx="1395412" cy="2405062"/>
            <a:chOff x="1120775" y="3617913"/>
            <a:chExt cx="1395413" cy="2405042"/>
          </a:xfrm>
        </p:grpSpPr>
        <p:sp>
          <p:nvSpPr>
            <p:cNvPr id="5" name="Line 5">
              <a:extLst>
                <a:ext uri="{FF2B5EF4-FFF2-40B4-BE49-F238E27FC236}">
                  <a16:creationId xmlns:a16="http://schemas.microsoft.com/office/drawing/2014/main" id="{D07110F0-A8A7-49D7-82C3-1F4DDA8C179C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1982788" y="380047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6" name="AutoShape 6">
              <a:extLst>
                <a:ext uri="{FF2B5EF4-FFF2-40B4-BE49-F238E27FC236}">
                  <a16:creationId xmlns:a16="http://schemas.microsoft.com/office/drawing/2014/main" id="{25C63D13-197B-41DC-B9D3-10FFCC0FFFA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233488" y="3617913"/>
              <a:ext cx="686527" cy="298430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9525" indent="-9525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r>
                <a:rPr lang="en-US" altLang="uk-UA" sz="1200" b="0" dirty="0"/>
                <a:t>create</a:t>
              </a:r>
            </a:p>
          </p:txBody>
        </p:sp>
        <p:sp>
          <p:nvSpPr>
            <p:cNvPr id="7" name="Line 7">
              <a:extLst>
                <a:ext uri="{FF2B5EF4-FFF2-40B4-BE49-F238E27FC236}">
                  <a16:creationId xmlns:a16="http://schemas.microsoft.com/office/drawing/2014/main" id="{5A96D1E2-FFF9-4988-93E7-89BB29CD08F0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1982788" y="4591050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8" name="AutoShape 8">
              <a:extLst>
                <a:ext uri="{FF2B5EF4-FFF2-40B4-BE49-F238E27FC236}">
                  <a16:creationId xmlns:a16="http://schemas.microsoft.com/office/drawing/2014/main" id="{9F5B9999-4192-46C5-B289-5C00ADD51AD5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63675" y="4416425"/>
              <a:ext cx="488182" cy="298430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9525" indent="-9525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r>
                <a:rPr lang="en-US" altLang="uk-UA" sz="1200" b="0"/>
                <a:t>add</a:t>
              </a:r>
            </a:p>
          </p:txBody>
        </p:sp>
        <p:sp>
          <p:nvSpPr>
            <p:cNvPr id="9" name="Line 9">
              <a:extLst>
                <a:ext uri="{FF2B5EF4-FFF2-40B4-BE49-F238E27FC236}">
                  <a16:creationId xmlns:a16="http://schemas.microsoft.com/office/drawing/2014/main" id="{5FF640BF-274D-4E73-922B-652A482630B1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1982788" y="5386388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10" name="AutoShape 10">
              <a:extLst>
                <a:ext uri="{FF2B5EF4-FFF2-40B4-BE49-F238E27FC236}">
                  <a16:creationId xmlns:a16="http://schemas.microsoft.com/office/drawing/2014/main" id="{4212D871-FA93-476C-9EB5-6BD2DDA73C26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177925" y="5211763"/>
              <a:ext cx="740961" cy="298430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9525" indent="-9525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r>
                <a:rPr lang="en-US" altLang="uk-UA" sz="1200" b="0"/>
                <a:t>update</a:t>
              </a:r>
            </a:p>
          </p:txBody>
        </p:sp>
        <p:sp>
          <p:nvSpPr>
            <p:cNvPr id="11" name="Line 11">
              <a:extLst>
                <a:ext uri="{FF2B5EF4-FFF2-40B4-BE49-F238E27FC236}">
                  <a16:creationId xmlns:a16="http://schemas.microsoft.com/office/drawing/2014/main" id="{EF07C163-4940-4138-A5AE-6C2A54C11C9E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1982788" y="590232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12" name="AutoShape 12">
              <a:extLst>
                <a:ext uri="{FF2B5EF4-FFF2-40B4-BE49-F238E27FC236}">
                  <a16:creationId xmlns:a16="http://schemas.microsoft.com/office/drawing/2014/main" id="{60F69C04-B321-44A2-8556-AF22AE2B328A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120775" y="5724525"/>
              <a:ext cx="797985" cy="298430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9525" indent="-9525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r>
                <a:rPr lang="en-US" altLang="uk-UA" sz="1200" b="0"/>
                <a:t>retrieve</a:t>
              </a:r>
            </a:p>
          </p:txBody>
        </p:sp>
      </p:grpSp>
      <p:sp>
        <p:nvSpPr>
          <p:cNvPr id="13" name="Rectangle 4">
            <a:extLst>
              <a:ext uri="{FF2B5EF4-FFF2-40B4-BE49-F238E27FC236}">
                <a16:creationId xmlns:a16="http://schemas.microsoft.com/office/drawing/2014/main" id="{D3147D5E-0C88-4B63-84AD-A9CEB6B7EFAB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5454476" y="4135488"/>
            <a:ext cx="4441825" cy="2290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00B050"/>
            </a:solidFill>
            <a:miter lim="800000"/>
            <a:headEnd/>
            <a:tailEnd/>
          </a:ln>
        </p:spPr>
        <p:txBody>
          <a:bodyPr wrap="none" lIns="182562" tIns="92075" rIns="182562" bIns="92075">
            <a:spAutoFit/>
          </a:bodyPr>
          <a:lstStyle/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 err="1">
                <a:latin typeface="Courier New" pitchFamily="49" charset="0"/>
              </a:rPr>
              <a:t>Hashtable</a:t>
            </a:r>
            <a:r>
              <a:rPr lang="en-US" sz="1600" dirty="0">
                <a:latin typeface="Courier New" pitchFamily="49" charset="0"/>
              </a:rPr>
              <a:t> ages = new </a:t>
            </a:r>
            <a:r>
              <a:rPr lang="en-US" sz="1600" dirty="0" err="1">
                <a:latin typeface="Courier New" pitchFamily="49" charset="0"/>
              </a:rPr>
              <a:t>Hashtable</a:t>
            </a:r>
            <a:r>
              <a:rPr lang="en-US" sz="1600" dirty="0">
                <a:latin typeface="Courier New" pitchFamily="49" charset="0"/>
              </a:rPr>
              <a:t>();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endParaRPr lang="en-US" sz="1600" dirty="0">
              <a:latin typeface="Courier New" pitchFamily="49" charset="0"/>
            </a:endParaRP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ages[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</a:rPr>
              <a:t>"Ann"</a:t>
            </a:r>
            <a:r>
              <a:rPr lang="en-US" sz="1600" dirty="0">
                <a:latin typeface="Courier New" pitchFamily="49" charset="0"/>
              </a:rPr>
              <a:t>] = </a:t>
            </a:r>
            <a:r>
              <a:rPr lang="en-US" sz="1600" dirty="0">
                <a:solidFill>
                  <a:schemeClr val="hlink"/>
                </a:solidFill>
                <a:latin typeface="Courier New" pitchFamily="49" charset="0"/>
              </a:rPr>
              <a:t>27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ages["Bob"] = 32;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 err="1">
                <a:latin typeface="Courier New" pitchFamily="49" charset="0"/>
              </a:rPr>
              <a:t>ages.Add</a:t>
            </a:r>
            <a:r>
              <a:rPr lang="en-US" sz="1600" dirty="0">
                <a:latin typeface="Courier New" pitchFamily="49" charset="0"/>
              </a:rPr>
              <a:t>("Tom", 15);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endParaRPr lang="en-US" sz="1600" dirty="0">
              <a:latin typeface="Courier New" pitchFamily="49" charset="0"/>
            </a:endParaRP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ages["Ann"] = 28;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endParaRPr lang="en-US" sz="1600" dirty="0">
              <a:latin typeface="Courier New" pitchFamily="49" charset="0"/>
            </a:endParaRP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a = 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)ages["Ann"];</a:t>
            </a:r>
          </a:p>
        </p:txBody>
      </p:sp>
    </p:spTree>
    <p:extLst>
      <p:ext uri="{BB962C8B-B14F-4D97-AF65-F5344CB8AC3E}">
        <p14:creationId xmlns:p14="http://schemas.microsoft.com/office/powerpoint/2010/main" val="1584414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859A38-C26C-44FB-BF7C-3AFB08D7B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2155"/>
          </a:xfrm>
        </p:spPr>
        <p:txBody>
          <a:bodyPr/>
          <a:lstStyle/>
          <a:p>
            <a:pPr algn="ctr"/>
            <a:r>
              <a:rPr lang="en-US" altLang="uk-UA" dirty="0" err="1">
                <a:solidFill>
                  <a:srgbClr val="FFC000"/>
                </a:solidFill>
              </a:rPr>
              <a:t>Hashtable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71EDB8-4F01-47AA-B28F-6796F7DCC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802" y="1965239"/>
            <a:ext cx="10576165" cy="269248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uk-UA" sz="1900" b="1" dirty="0">
                <a:solidFill>
                  <a:srgbClr val="A50021"/>
                </a:solidFill>
              </a:rPr>
              <a:t>Limitations</a:t>
            </a:r>
            <a:r>
              <a:rPr lang="en-US" altLang="uk-UA" sz="1900" dirty="0"/>
              <a:t> of </a:t>
            </a:r>
            <a:r>
              <a:rPr lang="en-US" altLang="uk-UA" sz="1900" dirty="0" err="1"/>
              <a:t>Hashtable</a:t>
            </a:r>
            <a:r>
              <a:rPr lang="en-US" altLang="uk-UA" sz="1900" dirty="0"/>
              <a:t>:</a:t>
            </a:r>
          </a:p>
          <a:p>
            <a:pPr marL="742950" lvl="1" indent="-285750">
              <a:lnSpc>
                <a:spcPct val="130000"/>
              </a:lnSpc>
              <a:spcBef>
                <a:spcPts val="600"/>
              </a:spcBef>
            </a:pPr>
            <a:r>
              <a:rPr lang="en-US" altLang="uk-UA" sz="1600" b="1" dirty="0"/>
              <a:t>Performance</a:t>
            </a:r>
            <a:r>
              <a:rPr lang="en-US" altLang="uk-UA" sz="1600" dirty="0"/>
              <a:t> and </a:t>
            </a:r>
            <a:r>
              <a:rPr lang="en-US" altLang="uk-UA" sz="1600" b="1" dirty="0"/>
              <a:t>speed</a:t>
            </a:r>
            <a:r>
              <a:rPr lang="en-US" altLang="uk-UA" sz="1600" dirty="0"/>
              <a:t>: </a:t>
            </a:r>
            <a:r>
              <a:rPr lang="en-US" altLang="uk-UA" sz="1600" dirty="0" err="1">
                <a:latin typeface="Courier New" pitchFamily="49" charset="0"/>
              </a:rPr>
              <a:t>Hashtable</a:t>
            </a:r>
            <a:r>
              <a:rPr lang="en-US" altLang="uk-UA" sz="1600" dirty="0"/>
              <a:t> objects are </a:t>
            </a:r>
            <a:r>
              <a:rPr lang="en-US" altLang="uk-UA" sz="1600" b="1" dirty="0">
                <a:solidFill>
                  <a:srgbClr val="A50021"/>
                </a:solidFill>
              </a:rPr>
              <a:t>slower to update</a:t>
            </a:r>
            <a:r>
              <a:rPr lang="en-US" altLang="uk-UA" sz="1600" dirty="0"/>
              <a:t> but </a:t>
            </a:r>
            <a:r>
              <a:rPr lang="en-US" altLang="uk-UA" sz="1600" b="1" dirty="0">
                <a:solidFill>
                  <a:srgbClr val="A50021"/>
                </a:solidFill>
              </a:rPr>
              <a:t>faster to use</a:t>
            </a:r>
            <a:r>
              <a:rPr lang="en-US" altLang="uk-UA" sz="1600" dirty="0"/>
              <a:t> in a look-up than </a:t>
            </a:r>
            <a:r>
              <a:rPr lang="en-US" altLang="uk-UA" sz="1600" dirty="0" err="1">
                <a:latin typeface="Courier New" pitchFamily="49" charset="0"/>
              </a:rPr>
              <a:t>ArrayList</a:t>
            </a:r>
            <a:r>
              <a:rPr lang="en-US" altLang="uk-UA" sz="1600" dirty="0"/>
              <a:t> objects.</a:t>
            </a:r>
          </a:p>
          <a:p>
            <a:pPr marL="742950" lvl="1" indent="-285750">
              <a:lnSpc>
                <a:spcPct val="130000"/>
              </a:lnSpc>
              <a:spcBef>
                <a:spcPts val="600"/>
              </a:spcBef>
            </a:pPr>
            <a:r>
              <a:rPr lang="en-US" altLang="uk-UA" sz="1600" b="1" dirty="0"/>
              <a:t>Keys</a:t>
            </a:r>
            <a:r>
              <a:rPr lang="en-US" altLang="uk-UA" sz="1600" dirty="0"/>
              <a:t> must be </a:t>
            </a:r>
            <a:r>
              <a:rPr lang="en-US" altLang="uk-UA" sz="1600" b="1" dirty="0"/>
              <a:t>unique</a:t>
            </a:r>
            <a:r>
              <a:rPr lang="en-US" altLang="uk-UA" sz="1600" dirty="0"/>
              <a:t>: An array automatically keeps the index values unique. In a </a:t>
            </a:r>
            <a:r>
              <a:rPr lang="en-US" altLang="uk-UA" sz="1600" dirty="0" err="1">
                <a:latin typeface="Courier New" pitchFamily="49" charset="0"/>
              </a:rPr>
              <a:t>Hastable</a:t>
            </a:r>
            <a:r>
              <a:rPr lang="en-US" altLang="uk-UA" sz="1600" dirty="0"/>
              <a:t> we must monitor the key </a:t>
            </a:r>
            <a:r>
              <a:rPr lang="en-US" altLang="uk-UA" sz="1600" dirty="0">
                <a:solidFill>
                  <a:schemeClr val="accent2"/>
                </a:solidFill>
              </a:rPr>
              <a:t>uniqueness</a:t>
            </a:r>
            <a:r>
              <a:rPr lang="en-US" altLang="uk-UA" sz="1600" dirty="0"/>
              <a:t>.</a:t>
            </a:r>
          </a:p>
          <a:p>
            <a:pPr marL="742950" lvl="1" indent="-285750">
              <a:lnSpc>
                <a:spcPct val="130000"/>
              </a:lnSpc>
              <a:spcBef>
                <a:spcPts val="600"/>
              </a:spcBef>
            </a:pPr>
            <a:r>
              <a:rPr lang="en-US" altLang="uk-UA" sz="1600" dirty="0"/>
              <a:t>No useful </a:t>
            </a:r>
            <a:r>
              <a:rPr lang="en-US" altLang="uk-UA" sz="1600" b="1" dirty="0"/>
              <a:t>sorting</a:t>
            </a:r>
            <a:r>
              <a:rPr lang="en-US" altLang="uk-UA" sz="1600" dirty="0"/>
              <a:t>: The items in a </a:t>
            </a:r>
            <a:r>
              <a:rPr lang="en-US" altLang="uk-UA" sz="1600" dirty="0" err="1">
                <a:latin typeface="Courier New" pitchFamily="49" charset="0"/>
              </a:rPr>
              <a:t>Hashtable</a:t>
            </a:r>
            <a:r>
              <a:rPr lang="en-US" altLang="uk-UA" sz="1600" dirty="0"/>
              <a:t> are </a:t>
            </a:r>
            <a:r>
              <a:rPr lang="en-US" altLang="uk-UA" sz="1600" b="1" dirty="0">
                <a:solidFill>
                  <a:schemeClr val="accent2"/>
                </a:solidFill>
              </a:rPr>
              <a:t>sorted internally</a:t>
            </a:r>
            <a:r>
              <a:rPr lang="en-US" altLang="uk-UA" sz="1600" dirty="0"/>
              <a:t> to make it easy to find objects very </a:t>
            </a:r>
            <a:r>
              <a:rPr lang="en-US" altLang="uk-UA" sz="1600" dirty="0">
                <a:solidFill>
                  <a:schemeClr val="accent2"/>
                </a:solidFill>
              </a:rPr>
              <a:t>quickly</a:t>
            </a:r>
            <a:r>
              <a:rPr lang="en-US" altLang="uk-UA" sz="1600" dirty="0"/>
              <a:t>. It's not done by keys or values, the items may as well not be sorted at all.</a:t>
            </a:r>
          </a:p>
          <a:p>
            <a:endParaRPr lang="ru-RU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19EEAC-7AFF-4147-8E13-9548B774B147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6507759" y="4126408"/>
            <a:ext cx="4557713" cy="2641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FFC000"/>
            </a:solidFill>
            <a:miter lim="800000"/>
            <a:headEnd/>
            <a:tailEnd/>
          </a:ln>
        </p:spPr>
        <p:txBody>
          <a:bodyPr wrap="none" lIns="182562" tIns="92075" rIns="182562" bIns="92075">
            <a:spAutoFit/>
          </a:bodyPr>
          <a:lstStyle/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400" b="0" dirty="0" err="1">
                <a:latin typeface="Courier New" pitchFamily="49" charset="0"/>
              </a:rPr>
              <a:t>Hashtable</a:t>
            </a:r>
            <a:r>
              <a:rPr lang="en-US" sz="1400" b="0" dirty="0">
                <a:latin typeface="Courier New" pitchFamily="49" charset="0"/>
              </a:rPr>
              <a:t> ages = new </a:t>
            </a:r>
            <a:r>
              <a:rPr lang="en-US" sz="1400" b="0" dirty="0" err="1">
                <a:latin typeface="Courier New" pitchFamily="49" charset="0"/>
              </a:rPr>
              <a:t>Hashtable</a:t>
            </a:r>
            <a:r>
              <a:rPr lang="en-US" sz="1400" b="0" dirty="0">
                <a:latin typeface="Courier New" pitchFamily="49" charset="0"/>
              </a:rPr>
              <a:t>();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endParaRPr lang="en-US" sz="1400" b="0" dirty="0">
              <a:latin typeface="Courier New" pitchFamily="49" charset="0"/>
            </a:endParaRP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400" b="0" dirty="0">
                <a:latin typeface="Courier New" pitchFamily="49" charset="0"/>
              </a:rPr>
              <a:t>ages["Ann"] = 27;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400" b="0" dirty="0">
                <a:latin typeface="Courier New" pitchFamily="49" charset="0"/>
              </a:rPr>
              <a:t>ages["Bob"] = 32;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400" b="0" dirty="0">
                <a:latin typeface="Courier New" pitchFamily="49" charset="0"/>
              </a:rPr>
              <a:t>ages["Tom"] = 15;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endParaRPr lang="en-US" sz="1400" b="0" dirty="0">
              <a:latin typeface="Courier New" pitchFamily="49" charset="0"/>
            </a:endParaRP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400" b="0" dirty="0" err="1">
                <a:latin typeface="Courier New" pitchFamily="49" charset="0"/>
              </a:rPr>
              <a:t>foreach</a:t>
            </a:r>
            <a:r>
              <a:rPr lang="en-US" sz="1400" b="0" dirty="0">
                <a:latin typeface="Courier New" pitchFamily="49" charset="0"/>
              </a:rPr>
              <a:t> (</a:t>
            </a:r>
            <a:r>
              <a:rPr lang="en-US" sz="1400" b="0" dirty="0" err="1">
                <a:solidFill>
                  <a:schemeClr val="accent2"/>
                </a:solidFill>
                <a:latin typeface="Courier New" pitchFamily="49" charset="0"/>
              </a:rPr>
              <a:t>DictionaryEntry</a:t>
            </a:r>
            <a:r>
              <a:rPr lang="en-US" sz="1400" b="0" dirty="0">
                <a:latin typeface="Courier New" pitchFamily="49" charset="0"/>
              </a:rPr>
              <a:t> entry in ages)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400" b="0" dirty="0">
                <a:latin typeface="Courier New" pitchFamily="49" charset="0"/>
              </a:rPr>
              <a:t>{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400" b="0" dirty="0">
                <a:latin typeface="Courier New" pitchFamily="49" charset="0"/>
              </a:rPr>
              <a:t>  string name = (string)</a:t>
            </a:r>
            <a:r>
              <a:rPr lang="en-US" sz="1400" b="0" dirty="0" err="1">
                <a:latin typeface="Courier New" pitchFamily="49" charset="0"/>
              </a:rPr>
              <a:t>entry.</a:t>
            </a:r>
            <a:r>
              <a:rPr lang="en-US" sz="1400" b="0" dirty="0" err="1">
                <a:solidFill>
                  <a:schemeClr val="accent2"/>
                </a:solidFill>
                <a:latin typeface="Courier New" pitchFamily="49" charset="0"/>
              </a:rPr>
              <a:t>Key</a:t>
            </a:r>
            <a:r>
              <a:rPr lang="en-US" sz="1400" b="0" dirty="0">
                <a:latin typeface="Courier New" pitchFamily="49" charset="0"/>
              </a:rPr>
              <a:t>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400" b="0" dirty="0">
                <a:latin typeface="Courier New" pitchFamily="49" charset="0"/>
              </a:rPr>
              <a:t>  </a:t>
            </a:r>
            <a:r>
              <a:rPr lang="en-US" sz="1400" b="0" dirty="0" err="1">
                <a:latin typeface="Courier New" pitchFamily="49" charset="0"/>
              </a:rPr>
              <a:t>int</a:t>
            </a:r>
            <a:r>
              <a:rPr lang="en-US" sz="1400" b="0" dirty="0">
                <a:latin typeface="Courier New" pitchFamily="49" charset="0"/>
              </a:rPr>
              <a:t>    age  = (</a:t>
            </a:r>
            <a:r>
              <a:rPr lang="en-US" sz="1400" b="0" dirty="0" err="1">
                <a:latin typeface="Courier New" pitchFamily="49" charset="0"/>
              </a:rPr>
              <a:t>int</a:t>
            </a:r>
            <a:r>
              <a:rPr lang="en-US" sz="1400" b="0" dirty="0">
                <a:latin typeface="Courier New" pitchFamily="49" charset="0"/>
              </a:rPr>
              <a:t>)   </a:t>
            </a:r>
            <a:r>
              <a:rPr lang="en-US" sz="1400" b="0" dirty="0" err="1">
                <a:latin typeface="Courier New" pitchFamily="49" charset="0"/>
              </a:rPr>
              <a:t>entry.</a:t>
            </a:r>
            <a:r>
              <a:rPr lang="en-US" sz="1400" b="0" dirty="0" err="1">
                <a:solidFill>
                  <a:schemeClr val="accent2"/>
                </a:solidFill>
                <a:latin typeface="Courier New" pitchFamily="49" charset="0"/>
              </a:rPr>
              <a:t>Value</a:t>
            </a:r>
            <a:r>
              <a:rPr lang="en-US" sz="1400" b="0" dirty="0">
                <a:latin typeface="Courier New" pitchFamily="49" charset="0"/>
              </a:rPr>
              <a:t>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400" b="0" dirty="0">
                <a:latin typeface="Courier New" pitchFamily="49" charset="0"/>
              </a:rPr>
              <a:t>  ...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400" b="0" dirty="0">
                <a:latin typeface="Courier New" pitchFamily="49" charset="0"/>
              </a:rPr>
              <a:t>}</a:t>
            </a: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846D5C2F-645D-4035-AEEE-D1FBFA3BF759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5970501" y="5500688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50BFE006-0FDE-4B60-B3B1-BE45E86F53E6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162338" y="5308600"/>
            <a:ext cx="1860550" cy="331788"/>
          </a:xfrm>
          <a:prstGeom prst="roundRect">
            <a:avLst>
              <a:gd name="adj" fmla="val 1249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9525" indent="-9525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uk-UA" sz="1400" b="0" dirty="0"/>
              <a:t>enumerate entries</a:t>
            </a:r>
          </a:p>
        </p:txBody>
      </p:sp>
      <p:sp>
        <p:nvSpPr>
          <p:cNvPr id="7" name="Line 7">
            <a:extLst>
              <a:ext uri="{FF2B5EF4-FFF2-40B4-BE49-F238E27FC236}">
                <a16:creationId xmlns:a16="http://schemas.microsoft.com/office/drawing/2014/main" id="{7185DEB5-EE7E-4324-8284-44DA63E74FFE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5973675" y="5958928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8" name="AutoShape 8">
            <a:extLst>
              <a:ext uri="{FF2B5EF4-FFF2-40B4-BE49-F238E27FC236}">
                <a16:creationId xmlns:a16="http://schemas.microsoft.com/office/drawing/2014/main" id="{E20A407A-C24C-4E4C-885A-05BF9729F207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211550" y="5776365"/>
            <a:ext cx="1811338" cy="331788"/>
          </a:xfrm>
          <a:prstGeom prst="roundRect">
            <a:avLst>
              <a:gd name="adj" fmla="val 1249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9525" indent="-9525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uk-UA" sz="1400" b="0"/>
              <a:t>get key and value</a:t>
            </a:r>
          </a:p>
        </p:txBody>
      </p:sp>
    </p:spTree>
    <p:extLst>
      <p:ext uri="{BB962C8B-B14F-4D97-AF65-F5344CB8AC3E}">
        <p14:creationId xmlns:p14="http://schemas.microsoft.com/office/powerpoint/2010/main" val="2400336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73C09F-AFFC-4477-BA3B-C90F9D707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49807"/>
          </a:xfrm>
        </p:spPr>
        <p:txBody>
          <a:bodyPr/>
          <a:lstStyle/>
          <a:p>
            <a:pPr algn="ctr"/>
            <a:r>
              <a:rPr lang="en-US" altLang="uk-UA" dirty="0" err="1">
                <a:solidFill>
                  <a:srgbClr val="FFC000"/>
                </a:solidFill>
              </a:rPr>
              <a:t>SortedList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C55B45-80DB-45B7-BBBC-4A9658B0B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63024"/>
            <a:ext cx="11029616" cy="1837189"/>
          </a:xfrm>
        </p:spPr>
        <p:txBody>
          <a:bodyPr>
            <a:normAutofit fontScale="92500" lnSpcReduction="10000"/>
          </a:bodyPr>
          <a:lstStyle/>
          <a:p>
            <a:r>
              <a:rPr lang="en-US" altLang="uk-UA" sz="1800" dirty="0"/>
              <a:t>Represents a collection of </a:t>
            </a:r>
            <a:r>
              <a:rPr lang="en-US" altLang="uk-UA" sz="1800" b="1" dirty="0">
                <a:solidFill>
                  <a:srgbClr val="A50021"/>
                </a:solidFill>
              </a:rPr>
              <a:t>key/value pairs</a:t>
            </a:r>
            <a:r>
              <a:rPr lang="en-US" altLang="uk-UA" sz="1800" dirty="0"/>
              <a:t> that are </a:t>
            </a:r>
            <a:r>
              <a:rPr lang="en-US" altLang="uk-UA" sz="1800" b="1" dirty="0">
                <a:solidFill>
                  <a:srgbClr val="A50021"/>
                </a:solidFill>
              </a:rPr>
              <a:t>sorted</a:t>
            </a:r>
            <a:r>
              <a:rPr lang="en-US" altLang="uk-UA" sz="1800" dirty="0"/>
              <a:t> by the keys </a:t>
            </a:r>
          </a:p>
          <a:p>
            <a:r>
              <a:rPr lang="en-US" altLang="uk-UA" sz="1800" dirty="0"/>
              <a:t>Are accessible by </a:t>
            </a:r>
            <a:r>
              <a:rPr lang="en-US" altLang="uk-UA" sz="1800" b="1" dirty="0">
                <a:solidFill>
                  <a:srgbClr val="A50021"/>
                </a:solidFill>
              </a:rPr>
              <a:t>key</a:t>
            </a:r>
            <a:r>
              <a:rPr lang="en-US" altLang="uk-UA" sz="1800" dirty="0"/>
              <a:t> and by </a:t>
            </a:r>
            <a:r>
              <a:rPr lang="en-US" altLang="uk-UA" sz="1800" b="1" dirty="0">
                <a:solidFill>
                  <a:srgbClr val="A50021"/>
                </a:solidFill>
              </a:rPr>
              <a:t>index</a:t>
            </a:r>
            <a:r>
              <a:rPr lang="en-US" altLang="uk-UA" sz="1800" dirty="0"/>
              <a:t>.</a:t>
            </a:r>
          </a:p>
          <a:p>
            <a:r>
              <a:rPr lang="en-US" altLang="uk-UA" sz="1800" dirty="0"/>
              <a:t>A </a:t>
            </a:r>
            <a:r>
              <a:rPr lang="en-US" altLang="uk-UA" sz="1800" dirty="0" err="1"/>
              <a:t>SortedList</a:t>
            </a:r>
            <a:r>
              <a:rPr lang="en-US" altLang="uk-UA" sz="1800" dirty="0"/>
              <a:t> object internally maintains two arrays to store the elements of the list</a:t>
            </a:r>
          </a:p>
          <a:p>
            <a:r>
              <a:rPr lang="en-US" altLang="uk-UA" sz="1800" dirty="0">
                <a:solidFill>
                  <a:schemeClr val="tx1"/>
                </a:solidFill>
              </a:rPr>
              <a:t>Use the new keyword</a:t>
            </a:r>
            <a:r>
              <a:rPr lang="en-US" altLang="uk-UA" sz="1800" dirty="0"/>
              <a:t> when creating the object. Each  adding item is </a:t>
            </a:r>
            <a:r>
              <a:rPr lang="en-US" altLang="uk-UA" sz="1800" dirty="0">
                <a:solidFill>
                  <a:schemeClr val="accent2"/>
                </a:solidFill>
              </a:rPr>
              <a:t>automatically</a:t>
            </a:r>
            <a:r>
              <a:rPr lang="en-US" altLang="uk-UA" sz="1800" dirty="0"/>
              <a:t> inserted in the correct position in the list, according to a specific </a:t>
            </a:r>
            <a:r>
              <a:rPr lang="en-US" altLang="uk-UA" sz="1800" dirty="0" err="1">
                <a:hlinkClick r:id="rId2" action="ppaction://hlinkfile"/>
              </a:rPr>
              <a:t>IComparer</a:t>
            </a:r>
            <a:r>
              <a:rPr lang="en-US" altLang="uk-UA" sz="1800" dirty="0"/>
              <a:t> implementation .</a:t>
            </a: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7FB2775-C183-44C8-AF0D-173230FF28FB}"/>
              </a:ext>
            </a:extLst>
          </p:cNvPr>
          <p:cNvSpPr/>
          <p:nvPr/>
        </p:nvSpPr>
        <p:spPr>
          <a:xfrm>
            <a:off x="2160165" y="3564791"/>
            <a:ext cx="8382000" cy="329320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ct val="60000"/>
              </a:spcBef>
              <a:buFont typeface="Wingdings" pitchFamily="2" charset="2"/>
              <a:buNone/>
              <a:defRPr/>
            </a:pPr>
            <a:r>
              <a:rPr lang="en-US" sz="1600" dirty="0" err="1">
                <a:latin typeface="Courier New" pitchFamily="49" charset="0"/>
              </a:rPr>
              <a:t>SortedList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stlShippers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</a:rPr>
              <a:t>new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SortedList</a:t>
            </a:r>
            <a:r>
              <a:rPr lang="en-US" sz="1600" dirty="0">
                <a:latin typeface="Courier New" pitchFamily="49" charset="0"/>
              </a:rPr>
              <a:t>();</a:t>
            </a:r>
          </a:p>
          <a:p>
            <a:pPr>
              <a:lnSpc>
                <a:spcPct val="110000"/>
              </a:lnSpc>
              <a:spcBef>
                <a:spcPct val="60000"/>
              </a:spcBef>
              <a:buFont typeface="Wingdings" pitchFamily="2" charset="2"/>
              <a:buNone/>
              <a:defRPr/>
            </a:pPr>
            <a:r>
              <a:rPr lang="en-US" sz="1600" dirty="0" err="1">
                <a:latin typeface="Courier New" pitchFamily="49" charset="0"/>
              </a:rPr>
              <a:t>stlShippers</a:t>
            </a:r>
            <a:r>
              <a:rPr lang="en-US" sz="1600" dirty="0">
                <a:latin typeface="Courier New" pitchFamily="49" charset="0"/>
              </a:rPr>
              <a:t>["cp"]="Canada Post";</a:t>
            </a:r>
          </a:p>
          <a:p>
            <a:pPr>
              <a:lnSpc>
                <a:spcPct val="110000"/>
              </a:lnSpc>
              <a:spcBef>
                <a:spcPct val="60000"/>
              </a:spcBef>
              <a:buFont typeface="Wingdings" pitchFamily="2" charset="2"/>
              <a:buNone/>
              <a:defRPr/>
            </a:pPr>
            <a:r>
              <a:rPr lang="en-US" sz="1600" dirty="0" err="1">
                <a:latin typeface="Courier New" pitchFamily="49" charset="0"/>
              </a:rPr>
              <a:t>stlShippers</a:t>
            </a:r>
            <a:r>
              <a:rPr lang="en-US" sz="1600" dirty="0">
                <a:latin typeface="Courier New" pitchFamily="49" charset="0"/>
              </a:rPr>
              <a:t>["</a:t>
            </a:r>
            <a:r>
              <a:rPr lang="en-US" sz="1600" dirty="0" err="1">
                <a:latin typeface="Courier New" pitchFamily="49" charset="0"/>
              </a:rPr>
              <a:t>fe</a:t>
            </a:r>
            <a:r>
              <a:rPr lang="en-US" sz="1600" dirty="0">
                <a:latin typeface="Courier New" pitchFamily="49" charset="0"/>
              </a:rPr>
              <a:t>"]="Federal Express";</a:t>
            </a:r>
          </a:p>
          <a:p>
            <a:pPr>
              <a:lnSpc>
                <a:spcPct val="110000"/>
              </a:lnSpc>
              <a:spcBef>
                <a:spcPct val="60000"/>
              </a:spcBef>
              <a:buFont typeface="Wingdings" pitchFamily="2" charset="2"/>
              <a:buNone/>
              <a:defRPr/>
            </a:pPr>
            <a:r>
              <a:rPr lang="en-US" sz="1600" dirty="0" err="1">
                <a:latin typeface="Courier New" pitchFamily="49" charset="0"/>
              </a:rPr>
              <a:t>stlShippers</a:t>
            </a:r>
            <a:r>
              <a:rPr lang="en-US" sz="1600" dirty="0">
                <a:latin typeface="Courier New" pitchFamily="49" charset="0"/>
              </a:rPr>
              <a:t>["us"]="United State Postal Service";</a:t>
            </a:r>
          </a:p>
          <a:p>
            <a:pPr>
              <a:lnSpc>
                <a:spcPct val="110000"/>
              </a:lnSpc>
              <a:spcBef>
                <a:spcPct val="60000"/>
              </a:spcBef>
              <a:buFont typeface="Wingdings" pitchFamily="2" charset="2"/>
              <a:buNone/>
              <a:defRPr/>
            </a:pPr>
            <a:r>
              <a:rPr lang="en-US" sz="1600" dirty="0" err="1">
                <a:latin typeface="Courier New" pitchFamily="49" charset="0"/>
              </a:rPr>
              <a:t>foreach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DictionaryEntry</a:t>
            </a:r>
            <a:r>
              <a:rPr lang="en-US" sz="1600" dirty="0">
                <a:latin typeface="Courier New" pitchFamily="49" charset="0"/>
              </a:rPr>
              <a:t> de in </a:t>
            </a:r>
            <a:r>
              <a:rPr lang="en-US" sz="1600" dirty="0" err="1">
                <a:latin typeface="Courier New" pitchFamily="49" charset="0"/>
              </a:rPr>
              <a:t>stlShippers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10000"/>
              </a:lnSpc>
              <a:spcBef>
                <a:spcPct val="60000"/>
              </a:spcBef>
              <a:buFont typeface="Wingdings" pitchFamily="2" charset="2"/>
              <a:buNone/>
              <a:defRPr/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10000"/>
              </a:lnSpc>
              <a:spcBef>
                <a:spcPct val="60000"/>
              </a:spcBef>
              <a:buFont typeface="Wingdings" pitchFamily="2" charset="2"/>
              <a:buNone/>
              <a:defRPr/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Console.WriteLine</a:t>
            </a:r>
            <a:r>
              <a:rPr lang="en-US" sz="1600" dirty="0">
                <a:latin typeface="Courier New" pitchFamily="49" charset="0"/>
              </a:rPr>
              <a:t>("Key = {0}, Value = {1}", </a:t>
            </a:r>
            <a:r>
              <a:rPr lang="en-US" sz="1600" dirty="0" err="1">
                <a:latin typeface="Courier New" pitchFamily="49" charset="0"/>
              </a:rPr>
              <a:t>de.Key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de.Value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10000"/>
              </a:lnSpc>
              <a:spcBef>
                <a:spcPct val="60000"/>
              </a:spcBef>
              <a:buFont typeface="Wingdings" pitchFamily="2" charset="2"/>
              <a:buNone/>
              <a:defRPr/>
            </a:pPr>
            <a:r>
              <a:rPr lang="en-US" sz="1600" dirty="0">
                <a:latin typeface="Courier New" pitchFamily="49" charset="0"/>
              </a:rPr>
              <a:t>}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2278516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D177F2-52C9-4447-B306-5E396F834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16251"/>
          </a:xfrm>
        </p:spPr>
        <p:txBody>
          <a:bodyPr/>
          <a:lstStyle/>
          <a:p>
            <a:pPr algn="ctr"/>
            <a:r>
              <a:rPr lang="en-US" altLang="uk-UA" dirty="0">
                <a:solidFill>
                  <a:srgbClr val="FFC000"/>
                </a:solidFill>
              </a:rPr>
              <a:t>List&lt;T&gt;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6A5DBA-2477-4F7F-9BFF-047F178BA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97534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uk-UA" sz="1800" b="1" dirty="0"/>
              <a:t>List </a:t>
            </a:r>
            <a:r>
              <a:rPr lang="en-US" altLang="uk-UA" sz="1800" b="1" dirty="0">
                <a:solidFill>
                  <a:srgbClr val="C00000"/>
                </a:solidFill>
              </a:rPr>
              <a:t>g</a:t>
            </a:r>
            <a:r>
              <a:rPr lang="en-US" altLang="uk-UA" sz="1800" b="1" dirty="0">
                <a:solidFill>
                  <a:srgbClr val="A50021"/>
                </a:solidFill>
              </a:rPr>
              <a:t>eneric</a:t>
            </a:r>
            <a:r>
              <a:rPr lang="en-US" altLang="uk-UA" sz="1800" dirty="0"/>
              <a:t> class: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altLang="uk-UA" sz="1800" dirty="0">
                <a:latin typeface="Courier New" pitchFamily="49" charset="0"/>
              </a:rPr>
              <a:t>		[</a:t>
            </a:r>
            <a:r>
              <a:rPr lang="en-US" altLang="uk-UA" sz="1800" dirty="0" err="1">
                <a:latin typeface="Courier New" pitchFamily="49" charset="0"/>
              </a:rPr>
              <a:t>SerializableAttribute</a:t>
            </a:r>
            <a:r>
              <a:rPr lang="en-US" altLang="uk-UA" sz="1800" dirty="0">
                <a:latin typeface="Courier New" pitchFamily="49" charset="0"/>
              </a:rPr>
              <a:t>] 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altLang="uk-UA" sz="1800" dirty="0">
                <a:latin typeface="Courier New" pitchFamily="49" charset="0"/>
              </a:rPr>
              <a:t>		</a:t>
            </a:r>
            <a:r>
              <a:rPr lang="en-US" altLang="uk-UA" sz="1800" b="1" dirty="0">
                <a:solidFill>
                  <a:schemeClr val="accent2"/>
                </a:solidFill>
                <a:latin typeface="Courier New" pitchFamily="49" charset="0"/>
              </a:rPr>
              <a:t>public</a:t>
            </a:r>
            <a:r>
              <a:rPr lang="en-US" altLang="uk-UA" sz="1800" dirty="0">
                <a:solidFill>
                  <a:schemeClr val="accent2"/>
                </a:solidFill>
                <a:latin typeface="Courier New" pitchFamily="49" charset="0"/>
              </a:rPr>
              <a:t> class</a:t>
            </a:r>
            <a:r>
              <a:rPr lang="en-US" altLang="uk-UA" sz="1800" dirty="0">
                <a:latin typeface="Courier New" pitchFamily="49" charset="0"/>
              </a:rPr>
              <a:t> List&lt;T&gt; : </a:t>
            </a:r>
            <a:r>
              <a:rPr lang="en-US" altLang="uk-UA" sz="1800" dirty="0" err="1">
                <a:latin typeface="Courier New" pitchFamily="49" charset="0"/>
              </a:rPr>
              <a:t>IList</a:t>
            </a:r>
            <a:r>
              <a:rPr lang="en-US" altLang="uk-UA" sz="1800" dirty="0">
                <a:latin typeface="Courier New" pitchFamily="49" charset="0"/>
              </a:rPr>
              <a:t>&lt;T&gt;, </a:t>
            </a:r>
            <a:r>
              <a:rPr lang="en-US" altLang="uk-UA" sz="1800" dirty="0" err="1">
                <a:latin typeface="Courier New" pitchFamily="49" charset="0"/>
              </a:rPr>
              <a:t>ICollection</a:t>
            </a:r>
            <a:r>
              <a:rPr lang="en-US" altLang="uk-UA" sz="1800" dirty="0">
                <a:latin typeface="Courier New" pitchFamily="49" charset="0"/>
              </a:rPr>
              <a:t>&lt;T&gt;, 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altLang="uk-UA" sz="1800" dirty="0">
                <a:latin typeface="Courier New" pitchFamily="49" charset="0"/>
              </a:rPr>
              <a:t>			</a:t>
            </a:r>
            <a:r>
              <a:rPr lang="en-US" altLang="uk-UA" sz="1800" dirty="0" err="1">
                <a:latin typeface="Courier New" pitchFamily="49" charset="0"/>
              </a:rPr>
              <a:t>IEnumerable</a:t>
            </a:r>
            <a:r>
              <a:rPr lang="en-US" altLang="uk-UA" sz="1800" dirty="0">
                <a:latin typeface="Courier New" pitchFamily="49" charset="0"/>
              </a:rPr>
              <a:t>&lt;T&gt;, </a:t>
            </a:r>
            <a:r>
              <a:rPr lang="en-US" altLang="uk-UA" sz="1800" dirty="0" err="1">
                <a:latin typeface="Courier New" pitchFamily="49" charset="0"/>
              </a:rPr>
              <a:t>IList</a:t>
            </a:r>
            <a:r>
              <a:rPr lang="en-US" altLang="uk-UA" sz="1800" dirty="0">
                <a:latin typeface="Courier New" pitchFamily="49" charset="0"/>
              </a:rPr>
              <a:t>, </a:t>
            </a:r>
            <a:r>
              <a:rPr lang="en-US" altLang="uk-UA" sz="1800" dirty="0" err="1">
                <a:latin typeface="Courier New" pitchFamily="49" charset="0"/>
              </a:rPr>
              <a:t>ICollection</a:t>
            </a:r>
            <a:r>
              <a:rPr lang="en-US" altLang="uk-UA" sz="1800" dirty="0">
                <a:latin typeface="Courier New" pitchFamily="49" charset="0"/>
              </a:rPr>
              <a:t>, </a:t>
            </a:r>
            <a:r>
              <a:rPr lang="en-US" altLang="uk-UA" sz="1800" dirty="0" err="1">
                <a:latin typeface="Courier New" pitchFamily="49" charset="0"/>
              </a:rPr>
              <a:t>Ienumerable</a:t>
            </a:r>
            <a:endParaRPr lang="en-US" altLang="uk-UA" sz="1800" dirty="0">
              <a:latin typeface="Courier New" pitchFamily="49" charset="0"/>
            </a:endParaRPr>
          </a:p>
          <a:p>
            <a:pPr>
              <a:lnSpc>
                <a:spcPct val="120000"/>
              </a:lnSpc>
            </a:pPr>
            <a:r>
              <a:rPr lang="en-US" altLang="uk-UA" sz="1800" dirty="0"/>
              <a:t>The </a:t>
            </a:r>
            <a:r>
              <a:rPr lang="en-US" altLang="uk-UA" sz="1800" b="1" dirty="0">
                <a:solidFill>
                  <a:schemeClr val="accent2"/>
                </a:solidFill>
              </a:rPr>
              <a:t>List class</a:t>
            </a:r>
            <a:r>
              <a:rPr lang="en-US" altLang="uk-UA" sz="1800" dirty="0"/>
              <a:t> is the generic </a:t>
            </a:r>
            <a:r>
              <a:rPr lang="en-US" altLang="uk-UA" sz="1800" b="1" dirty="0"/>
              <a:t>equivalent</a:t>
            </a:r>
            <a:r>
              <a:rPr lang="en-US" altLang="uk-UA" sz="1800" dirty="0"/>
              <a:t> of the </a:t>
            </a:r>
            <a:r>
              <a:rPr lang="en-US" altLang="uk-UA" sz="1800" b="1" dirty="0" err="1"/>
              <a:t>ArrayList</a:t>
            </a:r>
            <a:r>
              <a:rPr lang="en-US" altLang="uk-UA" sz="1800" dirty="0"/>
              <a:t> class. It implements the </a:t>
            </a:r>
            <a:r>
              <a:rPr lang="en-US" altLang="uk-UA" sz="1800" dirty="0" err="1">
                <a:latin typeface="Courier New" pitchFamily="49" charset="0"/>
              </a:rPr>
              <a:t>IList</a:t>
            </a:r>
            <a:r>
              <a:rPr lang="en-US" altLang="uk-UA" sz="1800" dirty="0"/>
              <a:t> generic interface using an array whose </a:t>
            </a:r>
            <a:r>
              <a:rPr lang="en-US" altLang="uk-UA" sz="1800" dirty="0">
                <a:solidFill>
                  <a:schemeClr val="accent2"/>
                </a:solidFill>
              </a:rPr>
              <a:t>size is dynamically</a:t>
            </a:r>
            <a:r>
              <a:rPr lang="en-US" altLang="uk-UA" sz="1800" dirty="0"/>
              <a:t> increased as required.</a:t>
            </a:r>
          </a:p>
          <a:p>
            <a:pPr>
              <a:lnSpc>
                <a:spcPct val="120000"/>
              </a:lnSpc>
            </a:pPr>
            <a:r>
              <a:rPr lang="en-US" altLang="uk-UA" sz="1800" dirty="0"/>
              <a:t>The List class </a:t>
            </a:r>
            <a:r>
              <a:rPr lang="en-US" altLang="uk-UA" sz="1800" b="1" dirty="0"/>
              <a:t>uses</a:t>
            </a:r>
            <a:r>
              <a:rPr lang="en-US" altLang="uk-UA" sz="1800" dirty="0"/>
              <a:t> both an equality comparer and an ordering comparer. </a:t>
            </a:r>
          </a:p>
          <a:p>
            <a:pPr>
              <a:lnSpc>
                <a:spcPct val="120000"/>
              </a:lnSpc>
            </a:pPr>
            <a:r>
              <a:rPr lang="en-US" altLang="uk-UA" sz="1800" dirty="0"/>
              <a:t>Methods such as </a:t>
            </a:r>
            <a:r>
              <a:rPr lang="en-US" altLang="uk-UA" sz="1800" b="1" dirty="0"/>
              <a:t>Contains</a:t>
            </a:r>
            <a:r>
              <a:rPr lang="en-US" altLang="uk-UA" sz="1800" dirty="0"/>
              <a:t>, </a:t>
            </a:r>
            <a:r>
              <a:rPr lang="en-US" altLang="uk-UA" sz="1800" b="1" dirty="0" err="1"/>
              <a:t>IndexOf</a:t>
            </a:r>
            <a:r>
              <a:rPr lang="en-US" altLang="uk-UA" sz="1800" dirty="0"/>
              <a:t>, </a:t>
            </a:r>
            <a:r>
              <a:rPr lang="en-US" altLang="uk-UA" sz="1800" b="1" dirty="0" err="1"/>
              <a:t>LastIndexOf</a:t>
            </a:r>
            <a:r>
              <a:rPr lang="en-US" altLang="uk-UA" sz="1800" dirty="0"/>
              <a:t>, and </a:t>
            </a:r>
            <a:r>
              <a:rPr lang="en-US" altLang="uk-UA" sz="1800" b="1" dirty="0"/>
              <a:t>Remove</a:t>
            </a:r>
            <a:r>
              <a:rPr lang="en-US" altLang="uk-UA" sz="1800" dirty="0"/>
              <a:t> use an equality comparer for the list elements. </a:t>
            </a:r>
          </a:p>
          <a:p>
            <a:pPr>
              <a:lnSpc>
                <a:spcPct val="120000"/>
              </a:lnSpc>
            </a:pPr>
            <a:r>
              <a:rPr lang="en-US" altLang="uk-UA" sz="1800" dirty="0"/>
              <a:t>If type </a:t>
            </a:r>
            <a:r>
              <a:rPr lang="en-US" altLang="uk-UA" sz="1800" b="1" dirty="0">
                <a:solidFill>
                  <a:srgbClr val="A50021"/>
                </a:solidFill>
              </a:rPr>
              <a:t>T</a:t>
            </a:r>
            <a:r>
              <a:rPr lang="en-US" altLang="uk-UA" sz="1800" dirty="0"/>
              <a:t> implements the </a:t>
            </a:r>
            <a:r>
              <a:rPr lang="en-US" altLang="uk-UA" sz="1800" dirty="0" err="1">
                <a:latin typeface="Courier New" pitchFamily="49" charset="0"/>
              </a:rPr>
              <a:t>IEquatable</a:t>
            </a:r>
            <a:r>
              <a:rPr lang="en-US" altLang="uk-UA" sz="1800" dirty="0"/>
              <a:t> generic interface, then the equality comparer </a:t>
            </a:r>
            <a:r>
              <a:rPr lang="en-US" altLang="uk-UA" sz="1800" b="1" dirty="0"/>
              <a:t>is the Equals method</a:t>
            </a:r>
            <a:r>
              <a:rPr lang="en-US" altLang="uk-UA" sz="1800" dirty="0"/>
              <a:t> of that interface; </a:t>
            </a:r>
            <a:r>
              <a:rPr lang="en-US" altLang="uk-UA" sz="1800" dirty="0">
                <a:solidFill>
                  <a:schemeClr val="accent2"/>
                </a:solidFill>
              </a:rPr>
              <a:t>otherwise</a:t>
            </a:r>
            <a:r>
              <a:rPr lang="en-US" altLang="uk-UA" sz="1800" dirty="0"/>
              <a:t>, the default equality comparer is </a:t>
            </a:r>
            <a:r>
              <a:rPr lang="en-US" altLang="uk-UA" sz="1800" dirty="0" err="1">
                <a:latin typeface="Courier New" pitchFamily="49" charset="0"/>
              </a:rPr>
              <a:t>Object.Equals</a:t>
            </a:r>
            <a:r>
              <a:rPr lang="en-US" altLang="uk-UA" sz="1800" dirty="0">
                <a:latin typeface="Courier New" pitchFamily="49" charset="0"/>
              </a:rPr>
              <a:t>(Object)</a:t>
            </a:r>
            <a:r>
              <a:rPr lang="en-US" altLang="uk-UA" sz="18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4618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440667-FE1F-4B6E-AD65-D99A631C0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74974"/>
          </a:xfrm>
        </p:spPr>
        <p:txBody>
          <a:bodyPr/>
          <a:lstStyle/>
          <a:p>
            <a:pPr algn="ctr"/>
            <a:r>
              <a:rPr lang="en-US" altLang="uk-UA" dirty="0">
                <a:solidFill>
                  <a:srgbClr val="FFC000"/>
                </a:solidFill>
              </a:rPr>
              <a:t>List&lt;T&gt;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6A2D00-3AAC-45D4-9C5C-A0F88E54B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0450331" cy="3423350"/>
          </a:xfrm>
        </p:spPr>
        <p:txBody>
          <a:bodyPr/>
          <a:lstStyle/>
          <a:p>
            <a:pPr marL="742950" lvl="1">
              <a:lnSpc>
                <a:spcPct val="12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uk-UA" sz="1800" dirty="0"/>
              <a:t>Methods such as </a:t>
            </a:r>
            <a:r>
              <a:rPr lang="en-US" altLang="uk-UA" sz="1800" b="1" dirty="0" err="1"/>
              <a:t>BinarySearch</a:t>
            </a:r>
            <a:r>
              <a:rPr lang="en-US" altLang="uk-UA" sz="1800" dirty="0"/>
              <a:t> and </a:t>
            </a:r>
            <a:r>
              <a:rPr lang="en-US" altLang="uk-UA" sz="1800" b="1" dirty="0"/>
              <a:t>Sort</a:t>
            </a:r>
            <a:r>
              <a:rPr lang="en-US" altLang="uk-UA" sz="1800" dirty="0"/>
              <a:t> use an ordering comparer for the list elements. </a:t>
            </a:r>
          </a:p>
          <a:p>
            <a:pPr marL="742950" lvl="1">
              <a:lnSpc>
                <a:spcPct val="120000"/>
              </a:lnSpc>
              <a:spcBef>
                <a:spcPct val="70000"/>
              </a:spcBef>
              <a:buFont typeface="Wingdings" pitchFamily="2" charset="2"/>
              <a:buChar char="§"/>
            </a:pPr>
            <a:r>
              <a:rPr lang="en-US" altLang="uk-UA" sz="1800" dirty="0"/>
              <a:t>The List is not guaranteed to be </a:t>
            </a:r>
            <a:r>
              <a:rPr lang="en-US" altLang="uk-UA" sz="1800" dirty="0">
                <a:solidFill>
                  <a:schemeClr val="accent2"/>
                </a:solidFill>
              </a:rPr>
              <a:t>sorted</a:t>
            </a:r>
            <a:r>
              <a:rPr lang="en-US" altLang="uk-UA" sz="1800" dirty="0"/>
              <a:t>. You must sort the List before performing operations (such as </a:t>
            </a:r>
            <a:r>
              <a:rPr lang="en-US" altLang="uk-UA" sz="1800" dirty="0" err="1"/>
              <a:t>BinarySearch</a:t>
            </a:r>
            <a:r>
              <a:rPr lang="en-US" altLang="uk-UA" sz="1800" dirty="0"/>
              <a:t>) that require the List to be sorted.</a:t>
            </a:r>
          </a:p>
          <a:p>
            <a:pPr marL="742950" lvl="1">
              <a:lnSpc>
                <a:spcPct val="120000"/>
              </a:lnSpc>
              <a:spcBef>
                <a:spcPct val="70000"/>
              </a:spcBef>
              <a:buFont typeface="Wingdings" pitchFamily="2" charset="2"/>
              <a:buChar char="§"/>
            </a:pPr>
            <a:r>
              <a:rPr lang="en-US" altLang="uk-UA" sz="1800" dirty="0"/>
              <a:t>Elements in this collection can be </a:t>
            </a:r>
            <a:r>
              <a:rPr lang="en-US" altLang="uk-UA" sz="1800" dirty="0">
                <a:solidFill>
                  <a:schemeClr val="accent2"/>
                </a:solidFill>
              </a:rPr>
              <a:t>accessed</a:t>
            </a:r>
            <a:r>
              <a:rPr lang="en-US" altLang="uk-UA" sz="1800" dirty="0"/>
              <a:t> using an </a:t>
            </a:r>
            <a:r>
              <a:rPr lang="en-US" altLang="uk-UA" sz="1800" dirty="0">
                <a:solidFill>
                  <a:schemeClr val="accent2"/>
                </a:solidFill>
              </a:rPr>
              <a:t>integer index</a:t>
            </a:r>
            <a:r>
              <a:rPr lang="en-US" altLang="uk-UA" sz="1800" dirty="0"/>
              <a:t>. Indexes in this collection are zero-based.</a:t>
            </a:r>
          </a:p>
          <a:p>
            <a:pPr marL="742950" lvl="1">
              <a:lnSpc>
                <a:spcPct val="120000"/>
              </a:lnSpc>
              <a:spcBef>
                <a:spcPct val="70000"/>
              </a:spcBef>
              <a:buFont typeface="Wingdings" pitchFamily="2" charset="2"/>
              <a:buChar char="§"/>
            </a:pPr>
            <a:r>
              <a:rPr lang="en-US" altLang="uk-UA" sz="1800" dirty="0"/>
              <a:t>List accepts a </a:t>
            </a:r>
            <a:r>
              <a:rPr lang="en-US" altLang="uk-UA" sz="1800" b="1" dirty="0"/>
              <a:t>null</a:t>
            </a:r>
            <a:r>
              <a:rPr lang="en-US" altLang="uk-UA" sz="1800" dirty="0"/>
              <a:t> reference </a:t>
            </a:r>
            <a:r>
              <a:rPr lang="en-US" altLang="uk-UA" sz="1800" b="1" dirty="0"/>
              <a:t>as a valid</a:t>
            </a:r>
            <a:r>
              <a:rPr lang="en-US" altLang="uk-UA" sz="1800" dirty="0"/>
              <a:t> value for reference types and allows duplicate elements.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0303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3EC197-2874-4CC6-8E6C-BCF02D6D2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4141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List of collections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111E99-5184-43F0-8AC8-E95357C19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12690"/>
            <a:ext cx="11029615" cy="4462943"/>
          </a:xfrm>
        </p:spPr>
        <p:txBody>
          <a:bodyPr>
            <a:normAutofit fontScale="85000" lnSpcReduction="20000"/>
          </a:bodyPr>
          <a:lstStyle/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r>
              <a:rPr lang="en-US" altLang="uk-UA" dirty="0">
                <a:solidFill>
                  <a:srgbClr val="5F5F5F"/>
                </a:solidFill>
              </a:rPr>
              <a:t> Array</a:t>
            </a: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endParaRPr lang="en-US" altLang="uk-UA" dirty="0">
              <a:solidFill>
                <a:srgbClr val="5F5F5F"/>
              </a:solidFill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r>
              <a:rPr lang="en-US" altLang="uk-UA" dirty="0">
                <a:solidFill>
                  <a:srgbClr val="5F5F5F"/>
                </a:solidFill>
              </a:rPr>
              <a:t> </a:t>
            </a:r>
            <a:r>
              <a:rPr lang="en-US" altLang="uk-UA" dirty="0" err="1">
                <a:solidFill>
                  <a:srgbClr val="5F5F5F"/>
                </a:solidFill>
              </a:rPr>
              <a:t>System.Collections</a:t>
            </a:r>
            <a:endParaRPr lang="uk-UA" altLang="uk-UA" dirty="0">
              <a:solidFill>
                <a:srgbClr val="5F5F5F"/>
              </a:solidFill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endParaRPr lang="en-US" altLang="uk-UA" dirty="0">
              <a:solidFill>
                <a:srgbClr val="5F5F5F"/>
              </a:solidFill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r>
              <a:rPr lang="en-US" altLang="uk-UA" dirty="0">
                <a:solidFill>
                  <a:srgbClr val="5F5F5F"/>
                </a:solidFill>
              </a:rPr>
              <a:t> </a:t>
            </a:r>
            <a:r>
              <a:rPr lang="en-US" altLang="uk-UA" dirty="0" err="1">
                <a:solidFill>
                  <a:srgbClr val="5F5F5F"/>
                </a:solidFill>
              </a:rPr>
              <a:t>Hashtables</a:t>
            </a:r>
            <a:endParaRPr lang="en-US" altLang="uk-UA" dirty="0">
              <a:solidFill>
                <a:srgbClr val="5F5F5F"/>
              </a:solidFill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endParaRPr lang="en-US" altLang="uk-UA" dirty="0">
              <a:solidFill>
                <a:srgbClr val="5F5F5F"/>
              </a:solidFill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r>
              <a:rPr lang="en-US" altLang="uk-UA" dirty="0">
                <a:solidFill>
                  <a:srgbClr val="5F5F5F"/>
                </a:solidFill>
              </a:rPr>
              <a:t>Stack, Queue</a:t>
            </a: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endParaRPr lang="en-US" altLang="uk-UA" dirty="0">
              <a:solidFill>
                <a:srgbClr val="5F5F5F"/>
              </a:solidFill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r>
              <a:rPr lang="en-US" altLang="uk-UA" dirty="0">
                <a:solidFill>
                  <a:srgbClr val="5F5F5F"/>
                </a:solidFill>
              </a:rPr>
              <a:t> </a:t>
            </a:r>
            <a:r>
              <a:rPr lang="en-US" altLang="uk-UA" dirty="0" err="1">
                <a:solidFill>
                  <a:srgbClr val="5F5F5F"/>
                </a:solidFill>
              </a:rPr>
              <a:t>SortedList</a:t>
            </a:r>
            <a:endParaRPr lang="en-US" altLang="uk-UA" dirty="0">
              <a:solidFill>
                <a:srgbClr val="5F5F5F"/>
              </a:solidFill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endParaRPr lang="en-US" altLang="uk-UA" dirty="0">
              <a:solidFill>
                <a:srgbClr val="5F5F5F"/>
              </a:solidFill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r>
              <a:rPr lang="en-US" altLang="uk-UA" dirty="0">
                <a:solidFill>
                  <a:srgbClr val="5F5F5F"/>
                </a:solidFill>
              </a:rPr>
              <a:t> Collection Interfaces</a:t>
            </a: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endParaRPr lang="en-US" altLang="uk-UA" dirty="0">
              <a:solidFill>
                <a:srgbClr val="5F5F5F"/>
              </a:solidFill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r>
              <a:rPr lang="en-US" altLang="uk-UA" dirty="0" err="1">
                <a:solidFill>
                  <a:srgbClr val="5F5F5F"/>
                </a:solidFill>
              </a:rPr>
              <a:t>System.Collections.Generic</a:t>
            </a:r>
            <a:endParaRPr lang="ru-RU" altLang="uk-UA" dirty="0">
              <a:solidFill>
                <a:srgbClr val="5F5F5F"/>
              </a:solidFill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endParaRPr lang="ru-RU" altLang="uk-UA" dirty="0">
              <a:solidFill>
                <a:srgbClr val="5F5F5F"/>
              </a:solidFill>
            </a:endParaRP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v"/>
            </a:pPr>
            <a:r>
              <a:rPr lang="en-US" altLang="uk-UA" dirty="0">
                <a:solidFill>
                  <a:srgbClr val="5F5F5F"/>
                </a:solidFill>
              </a:rPr>
              <a:t> List&lt;T&gt;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5871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BB199F-CE28-4F75-905A-137E36073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1625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array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034F12-87E4-4FBD-A008-E264EE68A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2591556"/>
            <a:ext cx="11029615" cy="3678303"/>
          </a:xfrm>
        </p:spPr>
        <p:txBody>
          <a:bodyPr/>
          <a:lstStyle/>
          <a:p>
            <a:r>
              <a:rPr lang="en-US" altLang="uk-UA" sz="1800" dirty="0">
                <a:solidFill>
                  <a:srgbClr val="0033CC"/>
                </a:solidFill>
              </a:rPr>
              <a:t>Array is a data structure that contains several variables of the same type. </a:t>
            </a:r>
          </a:p>
          <a:p>
            <a:pPr>
              <a:buFont typeface="Wingdings" pitchFamily="2" charset="2"/>
              <a:buNone/>
            </a:pPr>
            <a:r>
              <a:rPr lang="en-US" altLang="uk-UA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uk-UA" sz="1800" b="1" dirty="0">
                <a:latin typeface="Courier New" pitchFamily="49" charset="0"/>
                <a:cs typeface="Courier New" pitchFamily="49" charset="0"/>
              </a:rPr>
              <a:t>type [ ] </a:t>
            </a:r>
            <a:r>
              <a:rPr lang="en-US" altLang="uk-UA" sz="1800" b="1" dirty="0" err="1">
                <a:latin typeface="Courier New" pitchFamily="49" charset="0"/>
                <a:cs typeface="Courier New" pitchFamily="49" charset="0"/>
              </a:rPr>
              <a:t>arrayName</a:t>
            </a:r>
            <a:r>
              <a:rPr lang="en-US" altLang="uk-UA" sz="18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r>
              <a:rPr lang="en-US" altLang="uk-UA" sz="1600" dirty="0"/>
              <a:t> </a:t>
            </a:r>
            <a:r>
              <a:rPr lang="en-US" altLang="uk-UA" sz="1800" dirty="0">
                <a:solidFill>
                  <a:srgbClr val="0033CC"/>
                </a:solidFill>
              </a:rPr>
              <a:t>Array has the following properties:</a:t>
            </a:r>
          </a:p>
          <a:p>
            <a:pPr lvl="1"/>
            <a:r>
              <a:rPr lang="en-US" altLang="uk-UA" sz="1600" dirty="0"/>
              <a:t> array can be </a:t>
            </a:r>
            <a:r>
              <a:rPr lang="en-US" altLang="uk-UA" sz="1600" b="1" dirty="0"/>
              <a:t>Single-dimensional</a:t>
            </a:r>
            <a:r>
              <a:rPr lang="en-US" altLang="uk-UA" sz="1600" dirty="0"/>
              <a:t>, </a:t>
            </a:r>
            <a:r>
              <a:rPr lang="en-US" altLang="uk-UA" sz="1600" b="1" dirty="0"/>
              <a:t>Multidimensiona</a:t>
            </a:r>
            <a:r>
              <a:rPr lang="en-US" altLang="uk-UA" sz="1600" dirty="0"/>
              <a:t>l or </a:t>
            </a:r>
            <a:r>
              <a:rPr lang="en-US" altLang="uk-UA" sz="1600" b="1" dirty="0"/>
              <a:t>Jagged</a:t>
            </a:r>
            <a:r>
              <a:rPr lang="en-US" altLang="uk-UA" sz="1600" dirty="0"/>
              <a:t>.</a:t>
            </a:r>
          </a:p>
          <a:p>
            <a:pPr lvl="1"/>
            <a:r>
              <a:rPr lang="en-US" altLang="uk-UA" sz="1600" dirty="0"/>
              <a:t> The default value of </a:t>
            </a:r>
            <a:r>
              <a:rPr lang="en-US" altLang="uk-UA" sz="1600" b="1" dirty="0"/>
              <a:t>numeric</a:t>
            </a:r>
            <a:r>
              <a:rPr lang="en-US" altLang="uk-UA" sz="1600" dirty="0"/>
              <a:t> array elements are set to </a:t>
            </a:r>
            <a:r>
              <a:rPr lang="en-US" altLang="uk-UA" sz="1600" b="1" dirty="0"/>
              <a:t>zero</a:t>
            </a:r>
            <a:r>
              <a:rPr lang="en-US" altLang="uk-UA" sz="1600" dirty="0"/>
              <a:t>, and </a:t>
            </a:r>
            <a:r>
              <a:rPr lang="en-US" altLang="uk-UA" sz="1600" b="1" dirty="0"/>
              <a:t>reference </a:t>
            </a:r>
            <a:r>
              <a:rPr lang="en-US" altLang="uk-UA" sz="1600" dirty="0"/>
              <a:t>elements are set to </a:t>
            </a:r>
            <a:r>
              <a:rPr lang="en-US" altLang="uk-UA" sz="1600" b="1" dirty="0"/>
              <a:t>null</a:t>
            </a:r>
            <a:r>
              <a:rPr lang="en-US" altLang="uk-UA" sz="1600" dirty="0"/>
              <a:t>.</a:t>
            </a:r>
          </a:p>
          <a:p>
            <a:pPr lvl="1"/>
            <a:r>
              <a:rPr lang="en-US" altLang="uk-UA" sz="1600" dirty="0"/>
              <a:t> Arrays are </a:t>
            </a:r>
            <a:r>
              <a:rPr lang="en-US" altLang="uk-UA" sz="1600" b="1" dirty="0"/>
              <a:t>zero indexed</a:t>
            </a:r>
            <a:r>
              <a:rPr lang="en-US" altLang="uk-UA" sz="1600" dirty="0"/>
              <a:t>: an array with </a:t>
            </a:r>
            <a:r>
              <a:rPr lang="en-US" altLang="uk-UA" sz="1600" b="1" dirty="0"/>
              <a:t>n</a:t>
            </a:r>
            <a:r>
              <a:rPr lang="en-US" altLang="uk-UA" sz="1600" dirty="0"/>
              <a:t> elements is indexed from </a:t>
            </a:r>
            <a:r>
              <a:rPr lang="en-US" altLang="uk-UA" sz="1600" b="1" dirty="0"/>
              <a:t>0</a:t>
            </a:r>
            <a:r>
              <a:rPr lang="en-US" altLang="uk-UA" sz="1600" dirty="0"/>
              <a:t> to </a:t>
            </a:r>
            <a:r>
              <a:rPr lang="en-US" altLang="uk-UA" sz="1600" b="1" dirty="0"/>
              <a:t>n-1</a:t>
            </a:r>
            <a:r>
              <a:rPr lang="en-US" altLang="uk-UA" sz="1600" dirty="0"/>
              <a:t>.</a:t>
            </a:r>
          </a:p>
          <a:p>
            <a:pPr lvl="1"/>
            <a:r>
              <a:rPr lang="en-US" altLang="uk-UA" sz="1600" dirty="0"/>
              <a:t> Array elements can be of </a:t>
            </a:r>
            <a:r>
              <a:rPr lang="en-US" altLang="uk-UA" sz="1600" b="1" dirty="0"/>
              <a:t>any type</a:t>
            </a:r>
            <a:r>
              <a:rPr lang="en-US" altLang="uk-UA" sz="1600" dirty="0"/>
              <a:t>, including an array type.</a:t>
            </a:r>
          </a:p>
          <a:p>
            <a:r>
              <a:rPr lang="en-US" altLang="uk-UA" sz="1800" dirty="0">
                <a:solidFill>
                  <a:srgbClr val="0033CC"/>
                </a:solidFill>
              </a:rPr>
              <a:t>Array types are reference types derived from the abstract base type </a:t>
            </a:r>
            <a:r>
              <a:rPr lang="en-US" altLang="uk-UA" sz="1800" b="1" dirty="0">
                <a:solidFill>
                  <a:srgbClr val="0033CC"/>
                </a:solidFill>
              </a:rPr>
              <a:t>Array</a:t>
            </a:r>
            <a:r>
              <a:rPr lang="en-US" altLang="uk-UA" sz="1800" dirty="0">
                <a:solidFill>
                  <a:srgbClr val="0033CC"/>
                </a:solidFill>
              </a:rPr>
              <a:t>. </a:t>
            </a:r>
            <a:r>
              <a:rPr lang="en-US" altLang="uk-UA" sz="1800" dirty="0"/>
              <a:t>It</a:t>
            </a:r>
            <a:r>
              <a:rPr lang="en-US" altLang="uk-UA" sz="1600" dirty="0"/>
              <a:t> implements </a:t>
            </a:r>
            <a:r>
              <a:rPr lang="en-US" altLang="uk-UA" sz="1600" b="1" dirty="0" err="1"/>
              <a:t>IEnumerable</a:t>
            </a:r>
            <a:r>
              <a:rPr lang="en-US" altLang="uk-UA" sz="1600" dirty="0"/>
              <a:t> and </a:t>
            </a:r>
            <a:r>
              <a:rPr lang="en-US" altLang="uk-UA" sz="1600" b="1" dirty="0" err="1"/>
              <a:t>IEnumerable</a:t>
            </a:r>
            <a:r>
              <a:rPr lang="en-US" altLang="uk-UA" sz="1600" b="1" dirty="0"/>
              <a:t>&lt;(Of &lt;(T&gt;)&gt;)</a:t>
            </a:r>
            <a:r>
              <a:rPr lang="en-US" altLang="uk-UA" sz="1600" dirty="0"/>
              <a:t>, for using in </a:t>
            </a:r>
            <a:r>
              <a:rPr lang="en-US" altLang="uk-UA" sz="1600" b="1" dirty="0"/>
              <a:t>foreach</a:t>
            </a:r>
            <a:r>
              <a:rPr lang="en-US" altLang="uk-UA" sz="1600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112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3FB901-BEAB-4622-B80E-C82F87D0F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9473"/>
          </a:xfrm>
        </p:spPr>
        <p:txBody>
          <a:bodyPr/>
          <a:lstStyle/>
          <a:p>
            <a:pPr algn="ctr"/>
            <a:r>
              <a:rPr lang="en-US" altLang="uk-UA" dirty="0">
                <a:solidFill>
                  <a:srgbClr val="FFC000"/>
                </a:solidFill>
              </a:rPr>
              <a:t>Array. Examples</a:t>
            </a:r>
            <a:endParaRPr lang="ru-RU" dirty="0">
              <a:solidFill>
                <a:srgbClr val="FFC000"/>
              </a:solidFill>
            </a:endParaRPr>
          </a:p>
        </p:txBody>
      </p:sp>
      <p:grpSp>
        <p:nvGrpSpPr>
          <p:cNvPr id="4" name="Group 11">
            <a:extLst>
              <a:ext uri="{FF2B5EF4-FFF2-40B4-BE49-F238E27FC236}">
                <a16:creationId xmlns:a16="http://schemas.microsoft.com/office/drawing/2014/main" id="{069C0C3B-91BA-4FAE-9E11-4738B4CFAFBB}"/>
              </a:ext>
            </a:extLst>
          </p:cNvPr>
          <p:cNvGrpSpPr>
            <a:grpSpLocks/>
          </p:cNvGrpSpPr>
          <p:nvPr/>
        </p:nvGrpSpPr>
        <p:grpSpPr bwMode="auto">
          <a:xfrm>
            <a:off x="1792448" y="2339130"/>
            <a:ext cx="2814638" cy="1855788"/>
            <a:chOff x="1419" y="2892"/>
            <a:chExt cx="1533" cy="1169"/>
          </a:xfrm>
        </p:grpSpPr>
        <p:sp>
          <p:nvSpPr>
            <p:cNvPr id="5" name="AutoShape 5">
              <a:extLst>
                <a:ext uri="{FF2B5EF4-FFF2-40B4-BE49-F238E27FC236}">
                  <a16:creationId xmlns:a16="http://schemas.microsoft.com/office/drawing/2014/main" id="{6B884002-B109-46A5-81A6-B8C42A1AD434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659" y="3372"/>
              <a:ext cx="1097" cy="209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9525" indent="-9525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US" altLang="uk-UA" sz="1400"/>
                <a:t>element access</a:t>
              </a:r>
            </a:p>
          </p:txBody>
        </p:sp>
        <p:sp>
          <p:nvSpPr>
            <p:cNvPr id="6" name="Line 6">
              <a:extLst>
                <a:ext uri="{FF2B5EF4-FFF2-40B4-BE49-F238E27FC236}">
                  <a16:creationId xmlns:a16="http://schemas.microsoft.com/office/drawing/2014/main" id="{BF7A3193-A45C-43E3-AFE4-A64BAA7FBAFF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736" y="3502"/>
              <a:ext cx="2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7" name="AutoShape 7">
              <a:extLst>
                <a:ext uri="{FF2B5EF4-FFF2-40B4-BE49-F238E27FC236}">
                  <a16:creationId xmlns:a16="http://schemas.microsoft.com/office/drawing/2014/main" id="{27D3FC30-5CB7-46A1-B342-E96E0DEA70D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187" y="2892"/>
              <a:ext cx="531" cy="209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9525" indent="-9525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US" altLang="uk-UA" sz="1400" dirty="0"/>
                <a:t>create</a:t>
              </a:r>
            </a:p>
          </p:txBody>
        </p:sp>
        <p:sp>
          <p:nvSpPr>
            <p:cNvPr id="8" name="Line 8">
              <a:extLst>
                <a:ext uri="{FF2B5EF4-FFF2-40B4-BE49-F238E27FC236}">
                  <a16:creationId xmlns:a16="http://schemas.microsoft.com/office/drawing/2014/main" id="{3073E3A2-34B2-4D26-9444-DEB5C729D087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736" y="3005"/>
              <a:ext cx="2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9" name="AutoShape 9">
              <a:extLst>
                <a:ext uri="{FF2B5EF4-FFF2-40B4-BE49-F238E27FC236}">
                  <a16:creationId xmlns:a16="http://schemas.microsoft.com/office/drawing/2014/main" id="{E22A6B26-47D5-4DE9-BBB6-8213152C123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19" y="3852"/>
              <a:ext cx="1405" cy="209"/>
            </a:xfrm>
            <a:prstGeom prst="roundRect">
              <a:avLst>
                <a:gd name="adj" fmla="val 12495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9525" indent="-9525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defTabSz="960438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 b="1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US" altLang="uk-UA" sz="1400"/>
                <a:t>number of elements</a:t>
              </a:r>
            </a:p>
          </p:txBody>
        </p:sp>
        <p:sp>
          <p:nvSpPr>
            <p:cNvPr id="10" name="Line 10">
              <a:extLst>
                <a:ext uri="{FF2B5EF4-FFF2-40B4-BE49-F238E27FC236}">
                  <a16:creationId xmlns:a16="http://schemas.microsoft.com/office/drawing/2014/main" id="{C85597A0-BDDD-4CF3-AD21-13E92F88C666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736" y="3984"/>
              <a:ext cx="2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</p:grpSp>
      <p:sp>
        <p:nvSpPr>
          <p:cNvPr id="11" name="Rectangle 4">
            <a:extLst>
              <a:ext uri="{FF2B5EF4-FFF2-40B4-BE49-F238E27FC236}">
                <a16:creationId xmlns:a16="http://schemas.microsoft.com/office/drawing/2014/main" id="{A1AFCE58-432A-4B69-84B6-45F7D6F37BAA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640135" y="2272455"/>
            <a:ext cx="4195763" cy="2070100"/>
          </a:xfrm>
          <a:prstGeom prst="rect">
            <a:avLst/>
          </a:prstGeom>
          <a:solidFill>
            <a:schemeClr val="bg1"/>
          </a:solidFill>
          <a:ln w="12700">
            <a:solidFill>
              <a:srgbClr val="CC9900"/>
            </a:solidFill>
            <a:miter lim="800000"/>
            <a:headEnd/>
            <a:tailEnd/>
          </a:ln>
        </p:spPr>
        <p:txBody>
          <a:bodyPr wrap="none" lIns="182562" tIns="92075" rIns="182562" bIns="92075">
            <a:spAutoFit/>
          </a:bodyPr>
          <a:lstStyle>
            <a:lvl1pPr marL="9525" indent="-9525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fr-FR" altLang="uk-UA" sz="1600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fr-FR" altLang="uk-UA" sz="1600" dirty="0">
                <a:latin typeface="Courier New" pitchFamily="49" charset="0"/>
              </a:rPr>
              <a:t>[] a = </a:t>
            </a:r>
            <a:r>
              <a:rPr lang="fr-FR" altLang="uk-UA" sz="1600" dirty="0">
                <a:solidFill>
                  <a:srgbClr val="0000FF"/>
                </a:solidFill>
                <a:latin typeface="Courier New" pitchFamily="49" charset="0"/>
              </a:rPr>
              <a:t>new</a:t>
            </a:r>
            <a:r>
              <a:rPr lang="fr-FR" altLang="uk-UA" sz="1600" dirty="0">
                <a:latin typeface="Courier New" pitchFamily="49" charset="0"/>
              </a:rPr>
              <a:t> </a:t>
            </a:r>
            <a:r>
              <a:rPr lang="fr-FR" altLang="uk-UA" sz="1600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fr-FR" altLang="uk-UA" sz="1600" dirty="0">
                <a:latin typeface="Courier New" pitchFamily="49" charset="0"/>
              </a:rPr>
              <a:t>[5];</a:t>
            </a:r>
          </a:p>
          <a:p>
            <a:pPr eaLnBrk="1" hangingPunct="1"/>
            <a:r>
              <a:rPr lang="en-US" altLang="uk-UA" sz="1600" dirty="0">
                <a:solidFill>
                  <a:srgbClr val="0000FF"/>
                </a:solidFill>
                <a:latin typeface="Courier New" pitchFamily="49" charset="0"/>
              </a:rPr>
              <a:t>int </a:t>
            </a:r>
            <a:r>
              <a:rPr lang="en-US" altLang="uk-UA" sz="1600" dirty="0">
                <a:latin typeface="Courier New" pitchFamily="49" charset="0"/>
              </a:rPr>
              <a:t>[,] </a:t>
            </a:r>
            <a:r>
              <a:rPr lang="en-US" altLang="uk-UA" sz="1600" dirty="0" err="1">
                <a:latin typeface="Courier New" pitchFamily="49" charset="0"/>
              </a:rPr>
              <a:t>myMatrix</a:t>
            </a:r>
            <a:r>
              <a:rPr lang="uk-UA" altLang="uk-UA" sz="1600" dirty="0">
                <a:latin typeface="Courier New" pitchFamily="49" charset="0"/>
              </a:rPr>
              <a:t>=</a:t>
            </a:r>
            <a:r>
              <a:rPr lang="en-US" altLang="uk-UA" sz="1600" dirty="0">
                <a:solidFill>
                  <a:srgbClr val="0000FF"/>
                </a:solidFill>
                <a:latin typeface="Courier New" pitchFamily="49" charset="0"/>
              </a:rPr>
              <a:t>new int</a:t>
            </a:r>
            <a:r>
              <a:rPr lang="en-US" altLang="uk-UA" sz="1600" dirty="0">
                <a:latin typeface="Courier New" pitchFamily="49" charset="0"/>
              </a:rPr>
              <a:t> [6,8];</a:t>
            </a:r>
            <a:endParaRPr lang="fr-FR" altLang="uk-UA" sz="1600" dirty="0">
              <a:latin typeface="Courier New" pitchFamily="49" charset="0"/>
            </a:endParaRPr>
          </a:p>
          <a:p>
            <a:pPr>
              <a:lnSpc>
                <a:spcPct val="95000"/>
              </a:lnSpc>
            </a:pPr>
            <a:endParaRPr lang="fr-FR" altLang="uk-UA" sz="1600" dirty="0">
              <a:latin typeface="Courier New" pitchFamily="49" charset="0"/>
            </a:endParaRPr>
          </a:p>
          <a:p>
            <a:pPr>
              <a:lnSpc>
                <a:spcPct val="95000"/>
              </a:lnSpc>
            </a:pPr>
            <a:r>
              <a:rPr lang="fr-FR" altLang="uk-UA" sz="1600" dirty="0">
                <a:latin typeface="Courier New" pitchFamily="49" charset="0"/>
              </a:rPr>
              <a:t>a[0] = 17;</a:t>
            </a:r>
          </a:p>
          <a:p>
            <a:pPr>
              <a:lnSpc>
                <a:spcPct val="95000"/>
              </a:lnSpc>
            </a:pPr>
            <a:r>
              <a:rPr lang="fr-FR" altLang="uk-UA" sz="1600" dirty="0">
                <a:latin typeface="Courier New" pitchFamily="49" charset="0"/>
              </a:rPr>
              <a:t>a[1] = 32;</a:t>
            </a:r>
          </a:p>
          <a:p>
            <a:pPr>
              <a:lnSpc>
                <a:spcPct val="95000"/>
              </a:lnSpc>
            </a:pPr>
            <a:r>
              <a:rPr lang="fr-FR" altLang="uk-UA" sz="1600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fr-FR" altLang="uk-UA" sz="1600" dirty="0">
                <a:latin typeface="Courier New" pitchFamily="49" charset="0"/>
              </a:rPr>
              <a:t> x = a[1];</a:t>
            </a:r>
          </a:p>
          <a:p>
            <a:pPr>
              <a:lnSpc>
                <a:spcPct val="95000"/>
              </a:lnSpc>
            </a:pPr>
            <a:endParaRPr lang="fr-FR" altLang="uk-UA" sz="1600" dirty="0">
              <a:latin typeface="Courier New" pitchFamily="49" charset="0"/>
            </a:endParaRPr>
          </a:p>
          <a:p>
            <a:pPr>
              <a:lnSpc>
                <a:spcPct val="95000"/>
              </a:lnSpc>
            </a:pPr>
            <a:r>
              <a:rPr lang="fr-FR" altLang="uk-UA" sz="1600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fr-FR" altLang="uk-UA" sz="1600" dirty="0">
                <a:latin typeface="Courier New" pitchFamily="49" charset="0"/>
              </a:rPr>
              <a:t> l = </a:t>
            </a:r>
            <a:r>
              <a:rPr lang="fr-FR" altLang="uk-UA" sz="1600" dirty="0" err="1">
                <a:latin typeface="Courier New" pitchFamily="49" charset="0"/>
              </a:rPr>
              <a:t>a.</a:t>
            </a:r>
            <a:r>
              <a:rPr lang="fr-FR" altLang="uk-UA" sz="1600" dirty="0" err="1">
                <a:solidFill>
                  <a:schemeClr val="hlink"/>
                </a:solidFill>
                <a:latin typeface="Courier New" pitchFamily="49" charset="0"/>
              </a:rPr>
              <a:t>Length</a:t>
            </a:r>
            <a:r>
              <a:rPr lang="fr-FR" altLang="uk-UA" sz="1600" dirty="0">
                <a:latin typeface="Courier New" pitchFamily="49" charset="0"/>
              </a:rPr>
              <a:t>;</a:t>
            </a:r>
            <a:endParaRPr lang="en-US" altLang="uk-UA" sz="1600" dirty="0">
              <a:latin typeface="Courier New" pitchFamily="49" charset="0"/>
            </a:endParaRPr>
          </a:p>
        </p:txBody>
      </p:sp>
      <p:grpSp>
        <p:nvGrpSpPr>
          <p:cNvPr id="12" name="Group 19">
            <a:extLst>
              <a:ext uri="{FF2B5EF4-FFF2-40B4-BE49-F238E27FC236}">
                <a16:creationId xmlns:a16="http://schemas.microsoft.com/office/drawing/2014/main" id="{9077CEA1-4B90-4BE6-81E4-825441B18854}"/>
              </a:ext>
            </a:extLst>
          </p:cNvPr>
          <p:cNvGrpSpPr>
            <a:grpSpLocks/>
          </p:cNvGrpSpPr>
          <p:nvPr/>
        </p:nvGrpSpPr>
        <p:grpSpPr bwMode="auto">
          <a:xfrm>
            <a:off x="1432597" y="4750542"/>
            <a:ext cx="3207538" cy="1502195"/>
            <a:chOff x="336" y="2688"/>
            <a:chExt cx="1395" cy="1056"/>
          </a:xfrm>
        </p:grpSpPr>
        <p:grpSp>
          <p:nvGrpSpPr>
            <p:cNvPr id="13" name="Group 11">
              <a:extLst>
                <a:ext uri="{FF2B5EF4-FFF2-40B4-BE49-F238E27FC236}">
                  <a16:creationId xmlns:a16="http://schemas.microsoft.com/office/drawing/2014/main" id="{6F7F242B-F517-4AD5-A1D2-37AAD8D169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" y="2688"/>
              <a:ext cx="1395" cy="952"/>
              <a:chOff x="119" y="2580"/>
              <a:chExt cx="1395" cy="952"/>
            </a:xfrm>
          </p:grpSpPr>
          <p:sp>
            <p:nvSpPr>
              <p:cNvPr id="15" name="AutoShape 5">
                <a:extLst>
                  <a:ext uri="{FF2B5EF4-FFF2-40B4-BE49-F238E27FC236}">
                    <a16:creationId xmlns:a16="http://schemas.microsoft.com/office/drawing/2014/main" id="{5752D844-E158-4518-B782-620D823B3924}"/>
                  </a:ext>
                </a:extLst>
              </p:cNvPr>
              <p:cNvSpPr>
                <a:spLocks noChangeArrowheads="1"/>
              </p:cNvSpPr>
              <p:nvPr/>
            </p:nvSpPr>
            <p:spPr bwMode="blackWhite">
              <a:xfrm>
                <a:off x="539" y="2904"/>
                <a:ext cx="599" cy="287"/>
              </a:xfrm>
              <a:prstGeom prst="roundRect">
                <a:avLst>
                  <a:gd name="adj" fmla="val 12495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marL="9525" indent="-9525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defTabSz="9604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defTabSz="9604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defTabSz="9604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defTabSz="9604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r>
                  <a:rPr lang="en-US" altLang="uk-UA" sz="1400"/>
                  <a:t>default to </a:t>
                </a:r>
                <a:r>
                  <a:rPr lang="en-US" altLang="uk-UA" sz="140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16" name="Line 6">
                <a:extLst>
                  <a:ext uri="{FF2B5EF4-FFF2-40B4-BE49-F238E27FC236}">
                    <a16:creationId xmlns:a16="http://schemas.microsoft.com/office/drawing/2014/main" id="{B922EDE1-43F0-435C-9F79-CE4A3B6C4BC2}"/>
                  </a:ext>
                </a:extLst>
              </p:cNvPr>
              <p:cNvSpPr>
                <a:spLocks noChangeShapeType="1"/>
              </p:cNvSpPr>
              <p:nvPr/>
            </p:nvSpPr>
            <p:spPr bwMode="blackWhite">
              <a:xfrm>
                <a:off x="1298" y="3024"/>
                <a:ext cx="2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17" name="AutoShape 7">
                <a:extLst>
                  <a:ext uri="{FF2B5EF4-FFF2-40B4-BE49-F238E27FC236}">
                    <a16:creationId xmlns:a16="http://schemas.microsoft.com/office/drawing/2014/main" id="{D15C8485-9AB3-4763-BB28-700A72C28309}"/>
                  </a:ext>
                </a:extLst>
              </p:cNvPr>
              <p:cNvSpPr>
                <a:spLocks noChangeArrowheads="1"/>
              </p:cNvSpPr>
              <p:nvPr/>
            </p:nvSpPr>
            <p:spPr bwMode="blackWhite">
              <a:xfrm>
                <a:off x="231" y="2580"/>
                <a:ext cx="793" cy="287"/>
              </a:xfrm>
              <a:prstGeom prst="roundRect">
                <a:avLst>
                  <a:gd name="adj" fmla="val 12495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marL="9525" indent="-9525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defTabSz="9604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defTabSz="9604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defTabSz="9604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defTabSz="9604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r>
                  <a:rPr lang="en-US" altLang="uk-UA" sz="1400" dirty="0"/>
                  <a:t>default to </a:t>
                </a:r>
                <a:r>
                  <a:rPr lang="en-US" altLang="uk-UA" sz="1400" dirty="0">
                    <a:latin typeface="Courier New" pitchFamily="49" charset="0"/>
                  </a:rPr>
                  <a:t>false</a:t>
                </a:r>
              </a:p>
            </p:txBody>
          </p:sp>
          <p:sp>
            <p:nvSpPr>
              <p:cNvPr id="18" name="Line 8">
                <a:extLst>
                  <a:ext uri="{FF2B5EF4-FFF2-40B4-BE49-F238E27FC236}">
                    <a16:creationId xmlns:a16="http://schemas.microsoft.com/office/drawing/2014/main" id="{21F796A4-06BC-4F3E-98BE-A927507AC870}"/>
                  </a:ext>
                </a:extLst>
              </p:cNvPr>
              <p:cNvSpPr>
                <a:spLocks noChangeShapeType="1"/>
              </p:cNvSpPr>
              <p:nvPr/>
            </p:nvSpPr>
            <p:spPr bwMode="blackWhite">
              <a:xfrm>
                <a:off x="1298" y="2698"/>
                <a:ext cx="2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19" name="AutoShape 9">
                <a:extLst>
                  <a:ext uri="{FF2B5EF4-FFF2-40B4-BE49-F238E27FC236}">
                    <a16:creationId xmlns:a16="http://schemas.microsoft.com/office/drawing/2014/main" id="{A73D785C-0022-457F-A727-2EDD48FD1310}"/>
                  </a:ext>
                </a:extLst>
              </p:cNvPr>
              <p:cNvSpPr>
                <a:spLocks noChangeArrowheads="1"/>
              </p:cNvSpPr>
              <p:nvPr/>
            </p:nvSpPr>
            <p:spPr bwMode="blackWhite">
              <a:xfrm>
                <a:off x="119" y="3245"/>
                <a:ext cx="937" cy="287"/>
              </a:xfrm>
              <a:prstGeom prst="roundRect">
                <a:avLst>
                  <a:gd name="adj" fmla="val 12495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marL="9525" indent="-9525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defTabSz="960438" eaLnBrk="0" hangingPunct="0"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defTabSz="9604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defTabSz="9604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defTabSz="9604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defTabSz="9604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0" algn="l"/>
                    <a:tab pos="1485900" algn="l"/>
                    <a:tab pos="1828800" algn="l"/>
                    <a:tab pos="2228850" algn="l"/>
                  </a:tabLst>
                  <a:defRPr b="1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r>
                  <a:rPr lang="en-US" altLang="uk-UA" sz="1400"/>
                  <a:t>set to given values</a:t>
                </a:r>
              </a:p>
            </p:txBody>
          </p:sp>
          <p:sp>
            <p:nvSpPr>
              <p:cNvPr id="20" name="Line 10">
                <a:extLst>
                  <a:ext uri="{FF2B5EF4-FFF2-40B4-BE49-F238E27FC236}">
                    <a16:creationId xmlns:a16="http://schemas.microsoft.com/office/drawing/2014/main" id="{3BB8ADE8-9170-43BE-B581-2A73AADE8AC6}"/>
                  </a:ext>
                </a:extLst>
              </p:cNvPr>
              <p:cNvSpPr>
                <a:spLocks noChangeShapeType="1"/>
              </p:cNvSpPr>
              <p:nvPr/>
            </p:nvSpPr>
            <p:spPr bwMode="blackWhite">
              <a:xfrm>
                <a:off x="1298" y="3360"/>
                <a:ext cx="2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uk-UA"/>
              </a:p>
            </p:txBody>
          </p:sp>
        </p:grpSp>
        <p:sp>
          <p:nvSpPr>
            <p:cNvPr id="14" name="Line 12">
              <a:extLst>
                <a:ext uri="{FF2B5EF4-FFF2-40B4-BE49-F238E27FC236}">
                  <a16:creationId xmlns:a16="http://schemas.microsoft.com/office/drawing/2014/main" id="{21BF887F-45D1-43CB-8DCC-83441CD039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3504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21" name="Rectangle 4">
            <a:extLst>
              <a:ext uri="{FF2B5EF4-FFF2-40B4-BE49-F238E27FC236}">
                <a16:creationId xmlns:a16="http://schemas.microsoft.com/office/drawing/2014/main" id="{8E8FE755-917A-4CBD-8E9F-818C8295151A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607086" y="4551145"/>
            <a:ext cx="4228812" cy="2290763"/>
          </a:xfrm>
          <a:prstGeom prst="rect">
            <a:avLst/>
          </a:prstGeom>
          <a:solidFill>
            <a:schemeClr val="bg1"/>
          </a:solidFill>
          <a:ln w="12700">
            <a:solidFill>
              <a:srgbClr val="CC9900"/>
            </a:solidFill>
            <a:miter lim="800000"/>
            <a:headEnd/>
            <a:tailEnd/>
          </a:ln>
        </p:spPr>
        <p:txBody>
          <a:bodyPr wrap="square" lIns="182562" tIns="92075" rIns="182562" bIns="92075">
            <a:spAutoFit/>
          </a:bodyPr>
          <a:lstStyle>
            <a:lvl1pPr marL="9525" indent="-9525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fr-FR" altLang="uk-UA" sz="1600">
                <a:solidFill>
                  <a:schemeClr val="accent2"/>
                </a:solidFill>
                <a:latin typeface="Courier New" pitchFamily="49" charset="0"/>
              </a:rPr>
              <a:t>bool</a:t>
            </a:r>
            <a:r>
              <a:rPr lang="fr-FR" altLang="uk-UA" sz="1600">
                <a:latin typeface="Courier New" pitchFamily="49" charset="0"/>
              </a:rPr>
              <a:t>[] a = </a:t>
            </a:r>
            <a:r>
              <a:rPr lang="fr-FR" altLang="uk-UA" sz="1600">
                <a:solidFill>
                  <a:schemeClr val="accent2"/>
                </a:solidFill>
                <a:latin typeface="Courier New" pitchFamily="49" charset="0"/>
              </a:rPr>
              <a:t>new</a:t>
            </a:r>
            <a:r>
              <a:rPr lang="fr-FR" altLang="uk-UA" sz="1600">
                <a:latin typeface="Courier New" pitchFamily="49" charset="0"/>
              </a:rPr>
              <a:t> </a:t>
            </a:r>
            <a:r>
              <a:rPr lang="fr-FR" altLang="uk-UA" sz="1600">
                <a:solidFill>
                  <a:schemeClr val="accent2"/>
                </a:solidFill>
                <a:latin typeface="Courier New" pitchFamily="49" charset="0"/>
              </a:rPr>
              <a:t>bool</a:t>
            </a:r>
            <a:r>
              <a:rPr lang="fr-FR" altLang="uk-UA" sz="1600">
                <a:latin typeface="Courier New" pitchFamily="49" charset="0"/>
              </a:rPr>
              <a:t>[10];</a:t>
            </a:r>
          </a:p>
          <a:p>
            <a:pPr>
              <a:lnSpc>
                <a:spcPct val="95000"/>
              </a:lnSpc>
            </a:pPr>
            <a:endParaRPr lang="fr-FR" altLang="uk-UA" sz="1600">
              <a:latin typeface="Courier New" pitchFamily="49" charset="0"/>
            </a:endParaRPr>
          </a:p>
          <a:p>
            <a:pPr>
              <a:lnSpc>
                <a:spcPct val="95000"/>
              </a:lnSpc>
            </a:pPr>
            <a:r>
              <a:rPr lang="fr-FR" altLang="uk-UA" sz="160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fr-FR" altLang="uk-UA" sz="1600">
                <a:latin typeface="Courier New" pitchFamily="49" charset="0"/>
              </a:rPr>
              <a:t>[]  b = </a:t>
            </a:r>
            <a:r>
              <a:rPr lang="fr-FR" altLang="uk-UA" sz="1600">
                <a:solidFill>
                  <a:schemeClr val="accent2"/>
                </a:solidFill>
                <a:latin typeface="Courier New" pitchFamily="49" charset="0"/>
              </a:rPr>
              <a:t>new int</a:t>
            </a:r>
            <a:r>
              <a:rPr lang="fr-FR" altLang="uk-UA" sz="1600">
                <a:latin typeface="Courier New" pitchFamily="49" charset="0"/>
              </a:rPr>
              <a:t>[5];</a:t>
            </a:r>
          </a:p>
          <a:p>
            <a:pPr>
              <a:lnSpc>
                <a:spcPct val="95000"/>
              </a:lnSpc>
            </a:pPr>
            <a:endParaRPr lang="fr-FR" altLang="uk-UA" sz="1600">
              <a:latin typeface="Courier New" pitchFamily="49" charset="0"/>
            </a:endParaRPr>
          </a:p>
          <a:p>
            <a:pPr>
              <a:lnSpc>
                <a:spcPct val="95000"/>
              </a:lnSpc>
            </a:pPr>
            <a:r>
              <a:rPr lang="fr-FR" altLang="uk-UA" sz="160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fr-FR" altLang="uk-UA" sz="1600">
                <a:latin typeface="Courier New" pitchFamily="49" charset="0"/>
              </a:rPr>
              <a:t>[]  c = </a:t>
            </a:r>
            <a:r>
              <a:rPr lang="fr-FR" altLang="uk-UA" sz="1600">
                <a:solidFill>
                  <a:schemeClr val="accent2"/>
                </a:solidFill>
                <a:latin typeface="Courier New" pitchFamily="49" charset="0"/>
              </a:rPr>
              <a:t>new int</a:t>
            </a:r>
            <a:r>
              <a:rPr lang="fr-FR" altLang="uk-UA" sz="1600">
                <a:latin typeface="Courier New" pitchFamily="49" charset="0"/>
              </a:rPr>
              <a:t>[5] { 48, 2, 55, 17, 7 };</a:t>
            </a:r>
            <a:endParaRPr lang="uk-UA" altLang="uk-UA" sz="1600">
              <a:latin typeface="Courier New" pitchFamily="49" charset="0"/>
            </a:endParaRPr>
          </a:p>
          <a:p>
            <a:pPr>
              <a:lnSpc>
                <a:spcPct val="95000"/>
              </a:lnSpc>
            </a:pPr>
            <a:endParaRPr lang="uk-UA" altLang="uk-UA" sz="1600">
              <a:latin typeface="Courier New" pitchFamily="49" charset="0"/>
            </a:endParaRPr>
          </a:p>
          <a:p>
            <a:pPr>
              <a:lnSpc>
                <a:spcPct val="95000"/>
              </a:lnSpc>
            </a:pPr>
            <a:r>
              <a:rPr lang="en-US" altLang="uk-UA" sz="160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uk-UA" sz="1600">
                <a:latin typeface="Courier New" pitchFamily="49" charset="0"/>
              </a:rPr>
              <a:t> [] ages={5,6,8,9,2,0};</a:t>
            </a:r>
            <a:endParaRPr lang="uk-UA" altLang="uk-UA" sz="1600">
              <a:latin typeface="Courier New" pitchFamily="49" charset="0"/>
            </a:endParaRPr>
          </a:p>
          <a:p>
            <a:pPr>
              <a:lnSpc>
                <a:spcPct val="95000"/>
              </a:lnSpc>
            </a:pPr>
            <a:endParaRPr lang="uk-UA" altLang="uk-UA" sz="160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033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F6F62D-9967-4836-B336-FAC459D41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91752"/>
          </a:xfrm>
        </p:spPr>
        <p:txBody>
          <a:bodyPr/>
          <a:lstStyle/>
          <a:p>
            <a:pPr algn="ctr"/>
            <a:r>
              <a:rPr lang="en-US" altLang="uk-UA" dirty="0">
                <a:solidFill>
                  <a:srgbClr val="FFC000"/>
                </a:solidFill>
              </a:rPr>
              <a:t>Array. Examples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01247A29-864A-4D99-A989-B45085BEF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913" y="1946332"/>
            <a:ext cx="11029950" cy="4680971"/>
          </a:xfrm>
        </p:spPr>
        <p:txBody>
          <a:bodyPr>
            <a:noAutofit/>
          </a:bodyPr>
          <a:lstStyle/>
          <a:p>
            <a:r>
              <a:rPr lang="en-US" sz="1800" dirty="0"/>
              <a:t>Multidimensional arrays: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dirty="0"/>
              <a:t>	</a:t>
            </a:r>
            <a:r>
              <a:rPr lang="en-US" sz="1600" b="1" dirty="0"/>
              <a:t>string [ , ] names = new string[5,4]; </a:t>
            </a:r>
          </a:p>
          <a:p>
            <a:r>
              <a:rPr lang="en-US" sz="1800" dirty="0"/>
              <a:t>Array-of-arrays (jagged):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dirty="0"/>
              <a:t>	</a:t>
            </a:r>
            <a:r>
              <a:rPr lang="en-US" sz="1600" b="1" dirty="0"/>
              <a:t>byte [ ][ ] scores = new byte[ 5 ][ ]; </a:t>
            </a:r>
            <a:br>
              <a:rPr lang="en-US" sz="1600" b="1" dirty="0"/>
            </a:br>
            <a:r>
              <a:rPr lang="en-US" sz="1600" b="1" dirty="0"/>
              <a:t>	for ( </a:t>
            </a:r>
            <a:r>
              <a:rPr lang="en-US" sz="1600" b="1" dirty="0" err="1"/>
              <a:t>int</a:t>
            </a:r>
            <a:r>
              <a:rPr lang="en-US" sz="1600" b="1" dirty="0"/>
              <a:t> i = 0; </a:t>
            </a:r>
            <a:r>
              <a:rPr lang="en-US" sz="1600" b="1" dirty="0" err="1"/>
              <a:t>i</a:t>
            </a:r>
            <a:r>
              <a:rPr lang="en-US" sz="1600" b="1" dirty="0"/>
              <a:t> &lt; </a:t>
            </a:r>
            <a:r>
              <a:rPr lang="en-US" sz="1600" b="1" dirty="0" err="1"/>
              <a:t>scores.Length</a:t>
            </a:r>
            <a:r>
              <a:rPr lang="en-US" sz="1600" b="1" dirty="0"/>
              <a:t>; </a:t>
            </a:r>
            <a:r>
              <a:rPr lang="en-US" sz="1600" b="1" dirty="0" err="1"/>
              <a:t>i</a:t>
            </a:r>
            <a:r>
              <a:rPr lang="en-US" sz="1600" b="1" dirty="0"/>
              <a:t>++) </a:t>
            </a:r>
            <a:br>
              <a:rPr lang="en-US" sz="1600" b="1" dirty="0"/>
            </a:br>
            <a:r>
              <a:rPr lang="en-US" sz="1600" b="1" dirty="0"/>
              <a:t>	{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/>
              <a:t>              scores[</a:t>
            </a:r>
            <a:r>
              <a:rPr lang="en-US" sz="1600" b="1" dirty="0" err="1"/>
              <a:t>i</a:t>
            </a:r>
            <a:r>
              <a:rPr lang="en-US" sz="1600" b="1" dirty="0"/>
              <a:t>] = new byte[4];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/>
              <a:t>        } </a:t>
            </a:r>
          </a:p>
          <a:p>
            <a:r>
              <a:rPr lang="en-US" sz="1800" dirty="0"/>
              <a:t>Three-dimensional rectangular array: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600" b="1" dirty="0" err="1"/>
              <a:t>int</a:t>
            </a:r>
            <a:r>
              <a:rPr lang="en-US" sz="1600" b="1" dirty="0"/>
              <a:t> [  ,  ,  ] buttons = new </a:t>
            </a:r>
            <a:r>
              <a:rPr lang="en-US" sz="1600" b="1" dirty="0" err="1"/>
              <a:t>int</a:t>
            </a:r>
            <a:r>
              <a:rPr lang="en-US" sz="1600" b="1" dirty="0"/>
              <a:t> [ 4, 5, 3]; </a:t>
            </a:r>
          </a:p>
          <a:p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2486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CA1270-DD0C-4A92-B2FB-BDBF6D5B5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33029"/>
          </a:xfrm>
        </p:spPr>
        <p:txBody>
          <a:bodyPr/>
          <a:lstStyle/>
          <a:p>
            <a:pPr algn="ctr"/>
            <a:r>
              <a:rPr lang="en-US" altLang="uk-UA" dirty="0">
                <a:solidFill>
                  <a:srgbClr val="FFC000"/>
                </a:solidFill>
              </a:rPr>
              <a:t>Array. </a:t>
            </a:r>
            <a:r>
              <a:rPr lang="uk-UA" altLang="uk-UA" dirty="0" err="1">
                <a:solidFill>
                  <a:srgbClr val="FFC000"/>
                </a:solidFill>
              </a:rPr>
              <a:t>Benefits</a:t>
            </a:r>
            <a:r>
              <a:rPr lang="en-US" altLang="uk-UA" dirty="0">
                <a:solidFill>
                  <a:srgbClr val="FFC000"/>
                </a:solidFill>
              </a:rPr>
              <a:t>. </a:t>
            </a:r>
            <a:r>
              <a:rPr lang="uk-UA" altLang="uk-UA" dirty="0" err="1">
                <a:solidFill>
                  <a:srgbClr val="FFC000"/>
                </a:solidFill>
              </a:rPr>
              <a:t>Limitations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B39A60-B114-4601-879F-3494F47392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81192" y="2005055"/>
            <a:ext cx="11113228" cy="4219575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altLang="uk-UA" sz="1600" b="1" dirty="0">
                <a:solidFill>
                  <a:srgbClr val="A50021"/>
                </a:solidFill>
              </a:rPr>
              <a:t>Benefits of Arrays</a:t>
            </a:r>
            <a:r>
              <a:rPr lang="en-US" altLang="uk-UA" sz="1600" dirty="0"/>
              <a:t>:</a:t>
            </a:r>
          </a:p>
          <a:p>
            <a:pPr marL="742950" lvl="1" indent="-285750">
              <a:spcBef>
                <a:spcPct val="30000"/>
              </a:spcBef>
            </a:pPr>
            <a:r>
              <a:rPr altLang="uk-UA" sz="1600" b="1" dirty="0"/>
              <a:t>Easy</a:t>
            </a:r>
            <a:r>
              <a:rPr altLang="uk-UA" sz="1600" dirty="0"/>
              <a:t> to use: </a:t>
            </a:r>
            <a:r>
              <a:rPr lang="en-US" altLang="uk-UA" sz="1600" dirty="0"/>
              <a:t>a</a:t>
            </a:r>
            <a:r>
              <a:rPr altLang="uk-UA" sz="1600" dirty="0"/>
              <a:t>rrays are used in almost every programming language</a:t>
            </a:r>
          </a:p>
          <a:p>
            <a:pPr marL="742950" lvl="1" indent="-285750">
              <a:spcBef>
                <a:spcPct val="30000"/>
              </a:spcBef>
            </a:pPr>
            <a:r>
              <a:rPr altLang="uk-UA" sz="1600" b="1" dirty="0"/>
              <a:t>Fast</a:t>
            </a:r>
            <a:r>
              <a:rPr altLang="uk-UA" sz="1600" dirty="0"/>
              <a:t> to change </a:t>
            </a:r>
            <a:r>
              <a:rPr altLang="uk-UA" sz="1600" b="1" dirty="0"/>
              <a:t>elements. </a:t>
            </a:r>
            <a:endParaRPr altLang="uk-UA" sz="1600" dirty="0"/>
          </a:p>
          <a:p>
            <a:pPr marL="742950" lvl="1" indent="-285750">
              <a:spcBef>
                <a:spcPct val="30000"/>
              </a:spcBef>
            </a:pPr>
            <a:r>
              <a:rPr altLang="uk-UA" sz="1600" b="1" dirty="0"/>
              <a:t>Fast</a:t>
            </a:r>
            <a:r>
              <a:rPr altLang="uk-UA" sz="1600" dirty="0"/>
              <a:t> to </a:t>
            </a:r>
            <a:r>
              <a:rPr altLang="uk-UA" sz="1600" b="1" dirty="0"/>
              <a:t>move</a:t>
            </a:r>
            <a:r>
              <a:rPr altLang="uk-UA" sz="1600" dirty="0"/>
              <a:t> through elements: Because an array is stored continuously in memory, it's </a:t>
            </a:r>
            <a:r>
              <a:rPr altLang="uk-UA" sz="1600" b="1" dirty="0"/>
              <a:t>quick</a:t>
            </a:r>
            <a:r>
              <a:rPr altLang="uk-UA" sz="1600" dirty="0"/>
              <a:t> and easy to cycle through the elements one-by-one from start to finish in a loop.</a:t>
            </a:r>
          </a:p>
          <a:p>
            <a:pPr marL="742950" lvl="1" indent="-285750">
              <a:spcBef>
                <a:spcPct val="30000"/>
              </a:spcBef>
            </a:pPr>
            <a:r>
              <a:rPr altLang="uk-UA" sz="1600" dirty="0"/>
              <a:t>You can specify the type of the elements: When you create an array, you can </a:t>
            </a:r>
            <a:r>
              <a:rPr altLang="uk-UA" sz="1600" b="1" dirty="0"/>
              <a:t>define</a:t>
            </a:r>
            <a:r>
              <a:rPr altLang="uk-UA" sz="1600" dirty="0"/>
              <a:t> the </a:t>
            </a:r>
            <a:r>
              <a:rPr altLang="uk-UA" sz="1600" b="1" dirty="0" err="1"/>
              <a:t>datatype</a:t>
            </a:r>
            <a:r>
              <a:rPr altLang="uk-UA" sz="1600" dirty="0"/>
              <a:t>.</a:t>
            </a:r>
          </a:p>
          <a:p>
            <a:pPr>
              <a:spcBef>
                <a:spcPct val="30000"/>
              </a:spcBef>
            </a:pPr>
            <a:r>
              <a:rPr lang="en-US" altLang="uk-UA" sz="1600" dirty="0"/>
              <a:t> </a:t>
            </a:r>
            <a:r>
              <a:rPr lang="en-US" altLang="uk-UA" sz="1600" b="1" dirty="0">
                <a:solidFill>
                  <a:srgbClr val="A50021"/>
                </a:solidFill>
              </a:rPr>
              <a:t>Limitations of Arrays</a:t>
            </a:r>
            <a:r>
              <a:rPr lang="en-US" altLang="uk-UA" sz="1600" dirty="0"/>
              <a:t>: </a:t>
            </a:r>
          </a:p>
          <a:p>
            <a:pPr marL="742950" lvl="1" indent="-285750">
              <a:spcBef>
                <a:spcPct val="30000"/>
              </a:spcBef>
            </a:pPr>
            <a:r>
              <a:rPr altLang="uk-UA" sz="1600" b="1" dirty="0">
                <a:solidFill>
                  <a:schemeClr val="accent2"/>
                </a:solidFill>
              </a:rPr>
              <a:t>Fixed size</a:t>
            </a:r>
            <a:r>
              <a:rPr altLang="uk-UA" sz="1600" dirty="0"/>
              <a:t>: Once you have created an array, it will not automatically items onto the end.</a:t>
            </a:r>
          </a:p>
          <a:p>
            <a:pPr marL="742950" lvl="1" indent="-285750">
              <a:spcBef>
                <a:spcPct val="30000"/>
              </a:spcBef>
            </a:pPr>
            <a:r>
              <a:rPr altLang="uk-UA" sz="1600" b="1" dirty="0">
                <a:solidFill>
                  <a:schemeClr val="accent2"/>
                </a:solidFill>
              </a:rPr>
              <a:t>Inserting</a:t>
            </a:r>
            <a:r>
              <a:rPr altLang="uk-UA" sz="1600" dirty="0"/>
              <a:t> elements mid-way into a filled array is difficult. </a:t>
            </a:r>
          </a:p>
        </p:txBody>
      </p:sp>
    </p:spTree>
    <p:extLst>
      <p:ext uri="{BB962C8B-B14F-4D97-AF65-F5344CB8AC3E}">
        <p14:creationId xmlns:p14="http://schemas.microsoft.com/office/powerpoint/2010/main" val="992971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D47F36-9DF1-49DF-8BEF-1E20E32B3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58196"/>
          </a:xfrm>
        </p:spPr>
        <p:txBody>
          <a:bodyPr/>
          <a:lstStyle/>
          <a:p>
            <a:pPr algn="ctr"/>
            <a:r>
              <a:rPr lang="en-US" altLang="uk-UA" dirty="0" err="1">
                <a:solidFill>
                  <a:srgbClr val="FFC000"/>
                </a:solidFill>
              </a:rPr>
              <a:t>System.Collections</a:t>
            </a:r>
            <a:r>
              <a:rPr lang="en-US" altLang="uk-UA" dirty="0">
                <a:solidFill>
                  <a:srgbClr val="FFC000"/>
                </a:solidFill>
              </a:rPr>
              <a:t>. </a:t>
            </a:r>
            <a:r>
              <a:rPr lang="uk-UA" altLang="uk-UA" dirty="0" err="1">
                <a:solidFill>
                  <a:srgbClr val="FFC000"/>
                </a:solidFill>
              </a:rPr>
              <a:t>ArrayList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22E4D3-D2F7-4BE7-863E-39F0CE2AB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80000"/>
              </a:spcBef>
            </a:pPr>
            <a:r>
              <a:rPr lang="en-US" altLang="uk-UA" b="1" dirty="0" err="1">
                <a:solidFill>
                  <a:srgbClr val="0033CC"/>
                </a:solidFill>
              </a:rPr>
              <a:t>System.Collections</a:t>
            </a:r>
            <a:r>
              <a:rPr lang="en-US" altLang="uk-UA" b="1" dirty="0">
                <a:solidFill>
                  <a:srgbClr val="0033CC"/>
                </a:solidFill>
              </a:rPr>
              <a:t> </a:t>
            </a:r>
            <a:r>
              <a:rPr lang="en-US" altLang="uk-UA" dirty="0">
                <a:solidFill>
                  <a:schemeClr val="tx1"/>
                </a:solidFill>
              </a:rPr>
              <a:t>n</a:t>
            </a:r>
            <a:r>
              <a:rPr lang="en-US" altLang="uk-UA" dirty="0"/>
              <a:t>amespace</a:t>
            </a:r>
          </a:p>
          <a:p>
            <a:pPr>
              <a:spcBef>
                <a:spcPct val="80000"/>
              </a:spcBef>
            </a:pPr>
            <a:r>
              <a:rPr lang="en-US" altLang="uk-UA" b="1" dirty="0" err="1">
                <a:solidFill>
                  <a:schemeClr val="accent2"/>
                </a:solidFill>
              </a:rPr>
              <a:t>ArrayList</a:t>
            </a:r>
            <a:r>
              <a:rPr lang="en-US" altLang="uk-UA" dirty="0"/>
              <a:t>, </a:t>
            </a:r>
            <a:r>
              <a:rPr lang="en-US" altLang="uk-UA" b="1" dirty="0" err="1">
                <a:solidFill>
                  <a:schemeClr val="accent2"/>
                </a:solidFill>
              </a:rPr>
              <a:t>HashTable</a:t>
            </a:r>
            <a:r>
              <a:rPr lang="en-US" altLang="uk-UA" dirty="0"/>
              <a:t>, </a:t>
            </a:r>
            <a:r>
              <a:rPr lang="en-US" altLang="uk-UA" b="1" dirty="0" err="1">
                <a:solidFill>
                  <a:schemeClr val="accent2"/>
                </a:solidFill>
              </a:rPr>
              <a:t>SortedList</a:t>
            </a:r>
            <a:r>
              <a:rPr lang="en-US" altLang="uk-UA" b="1" dirty="0">
                <a:solidFill>
                  <a:schemeClr val="accent2"/>
                </a:solidFill>
              </a:rPr>
              <a:t>, Queue, Stack</a:t>
            </a:r>
            <a:r>
              <a:rPr lang="en-US" altLang="uk-UA" dirty="0"/>
              <a:t>:</a:t>
            </a:r>
          </a:p>
          <a:p>
            <a:pPr marL="742950" lvl="1" indent="-285750">
              <a:spcBef>
                <a:spcPct val="80000"/>
              </a:spcBef>
            </a:pPr>
            <a:r>
              <a:rPr lang="en-US" altLang="uk-UA" sz="1800" dirty="0"/>
              <a:t>A collection can contain an </a:t>
            </a:r>
            <a:r>
              <a:rPr lang="en-US" altLang="uk-UA" sz="1800" b="1" dirty="0"/>
              <a:t>unspecified</a:t>
            </a:r>
            <a:r>
              <a:rPr lang="en-US" altLang="uk-UA" sz="1800" dirty="0"/>
              <a:t> number of members.</a:t>
            </a:r>
          </a:p>
          <a:p>
            <a:pPr marL="742950" lvl="1" indent="-285750">
              <a:spcBef>
                <a:spcPct val="80000"/>
              </a:spcBef>
            </a:pPr>
            <a:r>
              <a:rPr lang="en-US" altLang="uk-UA" sz="1800" dirty="0"/>
              <a:t>Elements of a collection do not have to share the same </a:t>
            </a:r>
            <a:r>
              <a:rPr lang="en-US" altLang="uk-UA" sz="1800" b="1" dirty="0"/>
              <a:t>datatype</a:t>
            </a:r>
            <a:r>
              <a:rPr lang="en-US" altLang="uk-UA" sz="1800" dirty="0"/>
              <a:t>.</a:t>
            </a:r>
          </a:p>
          <a:p>
            <a:pPr marL="742950" lvl="1" indent="-285750">
              <a:spcBef>
                <a:spcPct val="80000"/>
              </a:spcBef>
            </a:pPr>
            <a:r>
              <a:rPr lang="en-US" altLang="uk-UA" sz="1800" dirty="0"/>
              <a:t>An object's </a:t>
            </a:r>
            <a:r>
              <a:rPr lang="en-US" altLang="uk-UA" sz="1800" b="1" dirty="0"/>
              <a:t>position</a:t>
            </a:r>
            <a:r>
              <a:rPr lang="en-US" altLang="uk-UA" sz="1800" dirty="0"/>
              <a:t> in a collection can </a:t>
            </a:r>
            <a:r>
              <a:rPr lang="en-US" altLang="uk-UA" sz="1800" b="1" dirty="0"/>
              <a:t>change</a:t>
            </a:r>
            <a:r>
              <a:rPr lang="en-US" altLang="uk-UA" sz="1800" dirty="0"/>
              <a:t> whenever a change occurs in the whole, </a:t>
            </a:r>
            <a:r>
              <a:rPr lang="en-US" altLang="uk-UA" sz="1800" dirty="0" err="1"/>
              <a:t>herefore</a:t>
            </a:r>
            <a:r>
              <a:rPr lang="en-US" altLang="uk-UA" sz="1800" dirty="0"/>
              <a:t>, the position of a specific object in the collection can vary.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40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ED1378-4C7E-42F6-A55D-9420C3891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33029"/>
          </a:xfrm>
        </p:spPr>
        <p:txBody>
          <a:bodyPr/>
          <a:lstStyle/>
          <a:p>
            <a:pPr algn="ctr"/>
            <a:r>
              <a:rPr lang="uk-UA" altLang="uk-UA" dirty="0" err="1">
                <a:solidFill>
                  <a:srgbClr val="FFC000"/>
                </a:solidFill>
              </a:rPr>
              <a:t>ArrayList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A31C30-A569-45CB-9CC3-0F8C7CAFD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746" y="2063051"/>
            <a:ext cx="11147062" cy="1695217"/>
          </a:xfrm>
        </p:spPr>
        <p:txBody>
          <a:bodyPr/>
          <a:lstStyle/>
          <a:p>
            <a:pPr marL="742950" lvl="1" indent="-285750">
              <a:spcBef>
                <a:spcPct val="80000"/>
              </a:spcBef>
            </a:pPr>
            <a:r>
              <a:rPr lang="en-US" altLang="uk-UA" sz="1800" dirty="0" err="1">
                <a:latin typeface="Courier New" pitchFamily="49" charset="0"/>
              </a:rPr>
              <a:t>ArrayList</a:t>
            </a:r>
            <a:r>
              <a:rPr lang="en-US" altLang="uk-UA" sz="1800" dirty="0"/>
              <a:t> is a </a:t>
            </a:r>
            <a:r>
              <a:rPr lang="en-US" altLang="uk-UA" sz="1800" b="1" dirty="0">
                <a:solidFill>
                  <a:schemeClr val="accent2"/>
                </a:solidFill>
              </a:rPr>
              <a:t>special array</a:t>
            </a:r>
            <a:r>
              <a:rPr lang="en-US" altLang="uk-UA" sz="1800" dirty="0"/>
              <a:t> that provides us with some functionality over and above that of the standard Array. </a:t>
            </a:r>
          </a:p>
          <a:p>
            <a:pPr marL="742950" lvl="1" indent="-285750">
              <a:spcBef>
                <a:spcPct val="80000"/>
              </a:spcBef>
            </a:pPr>
            <a:r>
              <a:rPr lang="en-US" altLang="uk-UA" sz="1800" dirty="0"/>
              <a:t>We can </a:t>
            </a:r>
            <a:r>
              <a:rPr lang="en-US" altLang="uk-UA" sz="1800" dirty="0">
                <a:solidFill>
                  <a:schemeClr val="accent2"/>
                </a:solidFill>
              </a:rPr>
              <a:t>dynamically resize</a:t>
            </a:r>
            <a:r>
              <a:rPr lang="en-US" altLang="uk-UA" sz="1800" dirty="0"/>
              <a:t> it by simply </a:t>
            </a:r>
            <a:r>
              <a:rPr lang="en-US" altLang="uk-UA" sz="1800" dirty="0">
                <a:solidFill>
                  <a:schemeClr val="accent2"/>
                </a:solidFill>
              </a:rPr>
              <a:t>adding</a:t>
            </a:r>
            <a:r>
              <a:rPr lang="en-US" altLang="uk-UA" sz="1800" dirty="0"/>
              <a:t> and </a:t>
            </a:r>
            <a:r>
              <a:rPr lang="en-US" altLang="uk-UA" sz="1800" dirty="0">
                <a:solidFill>
                  <a:schemeClr val="accent2"/>
                </a:solidFill>
              </a:rPr>
              <a:t>removing</a:t>
            </a:r>
            <a:r>
              <a:rPr lang="en-US" altLang="uk-UA" sz="1800" dirty="0"/>
              <a:t> elements. </a:t>
            </a:r>
          </a:p>
          <a:p>
            <a:endParaRPr lang="ru-RU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53CA77-EB01-4A8C-A72D-59253CD5B121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806892" y="3915562"/>
            <a:ext cx="5838825" cy="20193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00B050"/>
            </a:solidFill>
            <a:miter lim="800000"/>
            <a:headEnd/>
            <a:tailEnd/>
          </a:ln>
        </p:spPr>
        <p:txBody>
          <a:bodyPr wrap="none" lIns="182562" tIns="92075" rIns="182562" bIns="92075">
            <a:spAutoFit/>
          </a:bodyPr>
          <a:lstStyle/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dirty="0">
                <a:latin typeface="Courier New" pitchFamily="49" charset="0"/>
              </a:rPr>
              <a:t>using </a:t>
            </a:r>
            <a:r>
              <a:rPr lang="en-US" dirty="0" err="1">
                <a:latin typeface="Courier New" pitchFamily="49" charset="0"/>
              </a:rPr>
              <a:t>System.Collections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endParaRPr lang="en-US" dirty="0">
              <a:latin typeface="Courier New" pitchFamily="49" charset="0"/>
            </a:endParaRP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dirty="0">
                <a:latin typeface="Courier New" pitchFamily="49" charset="0"/>
              </a:rPr>
              <a:t>class Department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ArrayList</a:t>
            </a:r>
            <a:r>
              <a:rPr lang="en-US" dirty="0">
                <a:latin typeface="Courier New" pitchFamily="49" charset="0"/>
              </a:rPr>
              <a:t> employees = </a:t>
            </a:r>
            <a:r>
              <a:rPr lang="en-US" dirty="0">
                <a:solidFill>
                  <a:schemeClr val="accent2"/>
                </a:solidFill>
                <a:latin typeface="Courier New" pitchFamily="49" charset="0"/>
              </a:rPr>
              <a:t>new </a:t>
            </a:r>
            <a:r>
              <a:rPr lang="en-US" dirty="0" err="1">
                <a:solidFill>
                  <a:schemeClr val="accent2"/>
                </a:solidFill>
                <a:latin typeface="Courier New" pitchFamily="49" charset="0"/>
              </a:rPr>
              <a:t>ArrayList</a:t>
            </a:r>
            <a:r>
              <a:rPr lang="en-US" dirty="0">
                <a:solidFill>
                  <a:schemeClr val="accent2"/>
                </a:solidFill>
                <a:latin typeface="Courier New" pitchFamily="49" charset="0"/>
              </a:rPr>
              <a:t>()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dirty="0">
                <a:latin typeface="Courier New" pitchFamily="49" charset="0"/>
              </a:rPr>
              <a:t>  ...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5" name="AutoShape 6">
            <a:extLst>
              <a:ext uri="{FF2B5EF4-FFF2-40B4-BE49-F238E27FC236}">
                <a16:creationId xmlns:a16="http://schemas.microsoft.com/office/drawing/2014/main" id="{F3B8F1E8-A325-423A-8EC1-4801B06E1EEE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1850458" y="4610202"/>
            <a:ext cx="2423034" cy="630019"/>
          </a:xfrm>
          <a:prstGeom prst="roundRect">
            <a:avLst>
              <a:gd name="adj" fmla="val 1249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9525" indent="-9525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uk-UA" sz="1600" dirty="0"/>
              <a:t>create </a:t>
            </a:r>
            <a:r>
              <a:rPr lang="en-US" altLang="uk-UA" sz="1600" dirty="0" err="1">
                <a:latin typeface="Courier New" pitchFamily="49" charset="0"/>
              </a:rPr>
              <a:t>ArrayList</a:t>
            </a:r>
            <a:endParaRPr lang="en-US" altLang="uk-UA" sz="1600" dirty="0">
              <a:latin typeface="Courier New" pitchFamily="49" charset="0"/>
            </a:endParaRPr>
          </a:p>
          <a:p>
            <a:pPr eaLnBrk="1" hangingPunct="1"/>
            <a:r>
              <a:rPr lang="en-US" altLang="uk-UA" sz="1600" dirty="0"/>
              <a:t>to store </a:t>
            </a:r>
            <a:r>
              <a:rPr lang="en-US" altLang="uk-UA" sz="1600" dirty="0">
                <a:latin typeface="Courier New" pitchFamily="49" charset="0"/>
              </a:rPr>
              <a:t>Employees</a:t>
            </a:r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91C05AB4-0CF9-455A-AE36-99C7CDCB8DAF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273492" y="493583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D5ACCDD-8418-4D6A-9B09-233D0247B3B0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8119481" y="6249434"/>
            <a:ext cx="2846387" cy="369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82562" tIns="92075" rIns="182562" bIns="92075">
            <a:spAutoFit/>
          </a:bodyPr>
          <a:lstStyle>
            <a:lvl1pPr marL="9525" indent="-9525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altLang="uk-UA" sz="1200">
                <a:latin typeface="Courier New" pitchFamily="49" charset="0"/>
              </a:rPr>
              <a:t>array of object references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B250578C-D580-4686-814D-8350BCD3EB2C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6322431" y="6076396"/>
            <a:ext cx="1206500" cy="715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82562" tIns="92075" rIns="182562" bIns="92075">
            <a:spAutoFit/>
          </a:bodyPr>
          <a:lstStyle>
            <a:lvl1pPr marL="9525" indent="-9525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altLang="uk-UA" sz="1200">
                <a:latin typeface="Courier New" pitchFamily="49" charset="0"/>
              </a:rPr>
              <a:t>ArrayList</a:t>
            </a:r>
          </a:p>
          <a:p>
            <a:pPr eaLnBrk="1" hangingPunct="1">
              <a:lnSpc>
                <a:spcPct val="95000"/>
              </a:lnSpc>
            </a:pPr>
            <a:r>
              <a:rPr lang="en-US" altLang="uk-UA" sz="1200">
                <a:latin typeface="Courier New" pitchFamily="49" charset="0"/>
              </a:rPr>
              <a:t>object</a:t>
            </a:r>
          </a:p>
          <a:p>
            <a:pPr eaLnBrk="1" hangingPunct="1">
              <a:lnSpc>
                <a:spcPct val="95000"/>
              </a:lnSpc>
            </a:pPr>
            <a:endParaRPr lang="en-US" altLang="uk-UA" sz="1200">
              <a:latin typeface="Courier New" pitchFamily="49" charset="0"/>
            </a:endParaRPr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24C70F1D-FFFE-4F67-9038-F9F4DC7993F1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788906" y="6249434"/>
            <a:ext cx="1206500" cy="369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82562" tIns="92075" rIns="182562" bIns="92075">
            <a:spAutoFit/>
          </a:bodyPr>
          <a:lstStyle>
            <a:lvl1pPr marL="9525" indent="-9525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altLang="uk-UA" sz="1200">
                <a:latin typeface="Courier New" pitchFamily="49" charset="0"/>
              </a:rPr>
              <a:t>employees</a:t>
            </a:r>
          </a:p>
        </p:txBody>
      </p:sp>
      <p:sp>
        <p:nvSpPr>
          <p:cNvPr id="10" name="Line 18">
            <a:extLst>
              <a:ext uri="{FF2B5EF4-FFF2-40B4-BE49-F238E27FC236}">
                <a16:creationId xmlns:a16="http://schemas.microsoft.com/office/drawing/2014/main" id="{56273170-13DD-42C2-A9BC-57545AFB2EF2}"/>
              </a:ext>
            </a:extLst>
          </p:cNvPr>
          <p:cNvSpPr>
            <a:spLocks noChangeShapeType="1"/>
          </p:cNvSpPr>
          <p:nvPr/>
        </p:nvSpPr>
        <p:spPr bwMode="auto">
          <a:xfrm>
            <a:off x="7528931" y="6434377"/>
            <a:ext cx="590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cxnSp>
        <p:nvCxnSpPr>
          <p:cNvPr id="11" name="AutoShape 19">
            <a:extLst>
              <a:ext uri="{FF2B5EF4-FFF2-40B4-BE49-F238E27FC236}">
                <a16:creationId xmlns:a16="http://schemas.microsoft.com/office/drawing/2014/main" id="{2C33011F-8111-410F-86CE-A6162B70BECF}"/>
              </a:ext>
            </a:extLst>
          </p:cNvPr>
          <p:cNvCxnSpPr>
            <a:cxnSpLocks noChangeShapeType="1"/>
            <a:stCxn id="9" idx="3"/>
            <a:endCxn id="8" idx="1"/>
          </p:cNvCxnSpPr>
          <p:nvPr/>
        </p:nvCxnSpPr>
        <p:spPr bwMode="auto">
          <a:xfrm>
            <a:off x="5995406" y="6435171"/>
            <a:ext cx="3270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804314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A384E7-4930-455A-A3F0-579FFD101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33029"/>
          </a:xfrm>
        </p:spPr>
        <p:txBody>
          <a:bodyPr/>
          <a:lstStyle/>
          <a:p>
            <a:pPr algn="ctr"/>
            <a:r>
              <a:rPr lang="en-US" altLang="uk-UA" dirty="0" err="1">
                <a:solidFill>
                  <a:srgbClr val="FFC000"/>
                </a:solidFill>
              </a:rPr>
              <a:t>ArrayList</a:t>
            </a:r>
            <a:r>
              <a:rPr lang="en-US" altLang="uk-UA" dirty="0">
                <a:solidFill>
                  <a:srgbClr val="FFC000"/>
                </a:solidFill>
              </a:rPr>
              <a:t> services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634F0B4E-6F03-4CCF-8752-08151BDED963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259510" y="2062993"/>
            <a:ext cx="5668963" cy="43957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00B050"/>
            </a:solidFill>
            <a:miter lim="800000"/>
            <a:headEnd/>
            <a:tailEnd/>
          </a:ln>
        </p:spPr>
        <p:txBody>
          <a:bodyPr wrap="none" lIns="182562" tIns="92075" rIns="182562" bIns="92075">
            <a:spAutoFit/>
          </a:bodyPr>
          <a:lstStyle/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public class </a:t>
            </a:r>
            <a:r>
              <a:rPr lang="en-US" sz="1600" dirty="0" err="1">
                <a:solidFill>
                  <a:schemeClr val="accent2"/>
                </a:solidFill>
                <a:latin typeface="Courier New" pitchFamily="49" charset="0"/>
              </a:rPr>
              <a:t>ArrayList</a:t>
            </a:r>
            <a:r>
              <a:rPr lang="en-US" sz="1600" dirty="0">
                <a:latin typeface="Courier New" pitchFamily="49" charset="0"/>
              </a:rPr>
              <a:t> : </a:t>
            </a:r>
            <a:r>
              <a:rPr lang="en-US" sz="1600" dirty="0" err="1">
                <a:latin typeface="Courier New" pitchFamily="49" charset="0"/>
              </a:rPr>
              <a:t>IList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ICloneable</a:t>
            </a:r>
            <a:endParaRPr lang="en-US" sz="1600" dirty="0">
              <a:latin typeface="Courier New" pitchFamily="49" charset="0"/>
            </a:endParaRP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 Add   (object value) </a:t>
            </a:r>
            <a:r>
              <a:rPr lang="en-US" sz="1200" b="0" dirty="0">
                <a:solidFill>
                  <a:srgbClr val="00B050"/>
                </a:solidFill>
                <a:latin typeface="Courier New" pitchFamily="49" charset="0"/>
              </a:rPr>
              <a:t>//</a:t>
            </a:r>
            <a:r>
              <a:rPr lang="en-US" sz="1200" b="0" dirty="0">
                <a:solidFill>
                  <a:srgbClr val="00B050"/>
                </a:solidFill>
              </a:rPr>
              <a:t> at the end</a:t>
            </a:r>
            <a:endParaRPr lang="en-US" sz="1200" b="0" dirty="0">
              <a:solidFill>
                <a:srgbClr val="00B050"/>
              </a:solidFill>
              <a:latin typeface="Courier New" pitchFamily="49" charset="0"/>
            </a:endParaRP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  void Insert(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index, object value) ...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endParaRPr lang="en-US" sz="1600" dirty="0">
              <a:latin typeface="Courier New" pitchFamily="49" charset="0"/>
            </a:endParaRP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  void Remove  (object value) ...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  void </a:t>
            </a:r>
            <a:r>
              <a:rPr lang="en-US" sz="1600" dirty="0" err="1">
                <a:latin typeface="Courier New" pitchFamily="49" charset="0"/>
              </a:rPr>
              <a:t>RemoveAt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   index) ...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  void Clear   () ...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endParaRPr lang="en-US" sz="1600" dirty="0">
              <a:latin typeface="Courier New" pitchFamily="49" charset="0"/>
            </a:endParaRP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bool</a:t>
            </a:r>
            <a:r>
              <a:rPr lang="en-US" sz="1600" dirty="0">
                <a:latin typeface="Courier New" pitchFamily="49" charset="0"/>
              </a:rPr>
              <a:t> Contains(object value) ...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IndexOf</a:t>
            </a:r>
            <a:r>
              <a:rPr lang="en-US" sz="1600" dirty="0">
                <a:latin typeface="Courier New" pitchFamily="49" charset="0"/>
              </a:rPr>
              <a:t> (object value) ...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endParaRPr lang="en-US" sz="1600" dirty="0">
              <a:latin typeface="Courier New" pitchFamily="49" charset="0"/>
            </a:endParaRP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  object this[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index] { get... set.. }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endParaRPr lang="en-US" sz="1600" dirty="0">
              <a:latin typeface="Courier New" pitchFamily="49" charset="0"/>
            </a:endParaRP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 Capacity { get... set... }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  void </a:t>
            </a:r>
            <a:r>
              <a:rPr lang="en-US" sz="1600" dirty="0" err="1">
                <a:latin typeface="Courier New" pitchFamily="49" charset="0"/>
              </a:rPr>
              <a:t>TrimToSize</a:t>
            </a:r>
            <a:r>
              <a:rPr lang="en-US" sz="1600" dirty="0">
                <a:latin typeface="Courier New" pitchFamily="49" charset="0"/>
              </a:rPr>
              <a:t>() 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</a:rPr>
              <a:t>//minimize memory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  ...</a:t>
            </a:r>
          </a:p>
          <a:p>
            <a:pPr marL="9525" indent="-9525" defTabSz="960438">
              <a:lnSpc>
                <a:spcPct val="95000"/>
              </a:lnSpc>
              <a:tabLst>
                <a:tab pos="1143000" algn="l"/>
                <a:tab pos="1485900" algn="l"/>
                <a:tab pos="1828800" algn="l"/>
                <a:tab pos="2228850" algn="l"/>
              </a:tabLst>
              <a:defRPr/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Line 8">
            <a:extLst>
              <a:ext uri="{FF2B5EF4-FFF2-40B4-BE49-F238E27FC236}">
                <a16:creationId xmlns:a16="http://schemas.microsoft.com/office/drawing/2014/main" id="{186496B1-F4D1-4C07-869A-09701104C31B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573710" y="5720593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6" name="AutoShape 9">
            <a:extLst>
              <a:ext uri="{FF2B5EF4-FFF2-40B4-BE49-F238E27FC236}">
                <a16:creationId xmlns:a16="http://schemas.microsoft.com/office/drawing/2014/main" id="{828C6DE3-84A9-4004-9DEE-50A33A8C9DB1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1325810" y="5342768"/>
            <a:ext cx="2155825" cy="563563"/>
          </a:xfrm>
          <a:prstGeom prst="roundRect">
            <a:avLst>
              <a:gd name="adj" fmla="val 1249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9525" indent="-9525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uk-UA" sz="1400"/>
              <a:t>control of memory</a:t>
            </a:r>
          </a:p>
          <a:p>
            <a:pPr eaLnBrk="1" hangingPunct="1"/>
            <a:r>
              <a:rPr lang="en-US" altLang="uk-UA" sz="1400"/>
              <a:t>in underlying array</a:t>
            </a:r>
          </a:p>
        </p:txBody>
      </p:sp>
      <p:sp>
        <p:nvSpPr>
          <p:cNvPr id="7" name="Line 29">
            <a:extLst>
              <a:ext uri="{FF2B5EF4-FFF2-40B4-BE49-F238E27FC236}">
                <a16:creationId xmlns:a16="http://schemas.microsoft.com/office/drawing/2014/main" id="{3F9F18BE-E4A6-4072-858A-9ADA36068CF2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573710" y="2901193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8" name="AutoShape 30">
            <a:extLst>
              <a:ext uri="{FF2B5EF4-FFF2-40B4-BE49-F238E27FC236}">
                <a16:creationId xmlns:a16="http://schemas.microsoft.com/office/drawing/2014/main" id="{5897FC11-74AA-421D-A167-AF96656BC836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1363910" y="2672593"/>
            <a:ext cx="2043113" cy="331788"/>
          </a:xfrm>
          <a:prstGeom prst="roundRect">
            <a:avLst>
              <a:gd name="adj" fmla="val 1249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9525" indent="-9525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uk-UA" sz="1400" dirty="0"/>
              <a:t>add new elements</a:t>
            </a:r>
          </a:p>
        </p:txBody>
      </p:sp>
      <p:sp>
        <p:nvSpPr>
          <p:cNvPr id="9" name="Line 31">
            <a:extLst>
              <a:ext uri="{FF2B5EF4-FFF2-40B4-BE49-F238E27FC236}">
                <a16:creationId xmlns:a16="http://schemas.microsoft.com/office/drawing/2014/main" id="{10D8F009-875A-426C-B68E-988A050A9B30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573710" y="3739393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0" name="AutoShape 32">
            <a:extLst>
              <a:ext uri="{FF2B5EF4-FFF2-40B4-BE49-F238E27FC236}">
                <a16:creationId xmlns:a16="http://schemas.microsoft.com/office/drawing/2014/main" id="{5D1C6D01-6CD8-40B7-B27A-BC147311732A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2337048" y="3498093"/>
            <a:ext cx="960437" cy="331788"/>
          </a:xfrm>
          <a:prstGeom prst="roundRect">
            <a:avLst>
              <a:gd name="adj" fmla="val 1249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9525" indent="-9525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uk-UA" sz="1400"/>
              <a:t>remove</a:t>
            </a:r>
          </a:p>
        </p:txBody>
      </p:sp>
      <p:sp>
        <p:nvSpPr>
          <p:cNvPr id="11" name="Line 33">
            <a:extLst>
              <a:ext uri="{FF2B5EF4-FFF2-40B4-BE49-F238E27FC236}">
                <a16:creationId xmlns:a16="http://schemas.microsoft.com/office/drawing/2014/main" id="{E187E690-922F-4DF0-AC1F-CFEFAA79344B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649910" y="4501393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2" name="AutoShape 34">
            <a:extLst>
              <a:ext uri="{FF2B5EF4-FFF2-40B4-BE49-F238E27FC236}">
                <a16:creationId xmlns:a16="http://schemas.microsoft.com/office/drawing/2014/main" id="{7F997699-1E93-4D1F-B081-ACB79639F6E6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1249610" y="4301368"/>
            <a:ext cx="2236788" cy="331788"/>
          </a:xfrm>
          <a:prstGeom prst="roundRect">
            <a:avLst>
              <a:gd name="adj" fmla="val 1249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9525" indent="-9525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60438" eaLnBrk="0" hangingPunct="0"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1485900" algn="l"/>
                <a:tab pos="1828800" algn="l"/>
                <a:tab pos="2228850" algn="l"/>
              </a:tabLs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uk-UA" sz="1400"/>
              <a:t>containment testing</a:t>
            </a:r>
          </a:p>
        </p:txBody>
      </p:sp>
      <p:sp>
        <p:nvSpPr>
          <p:cNvPr id="13" name="Line 35">
            <a:extLst>
              <a:ext uri="{FF2B5EF4-FFF2-40B4-BE49-F238E27FC236}">
                <a16:creationId xmlns:a16="http://schemas.microsoft.com/office/drawing/2014/main" id="{F940DEB3-48A5-4240-9539-B02B0F392730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649910" y="5110993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3281528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356</TotalTime>
  <Words>1577</Words>
  <Application>Microsoft Office PowerPoint</Application>
  <PresentationFormat>Широкоэкранный</PresentationFormat>
  <Paragraphs>236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Corbel</vt:lpstr>
      <vt:lpstr>Courier New</vt:lpstr>
      <vt:lpstr>Gill Sans MT</vt:lpstr>
      <vt:lpstr>Verdana</vt:lpstr>
      <vt:lpstr>Wingdings</vt:lpstr>
      <vt:lpstr>Wingdings 2</vt:lpstr>
      <vt:lpstr>Дивиденд</vt:lpstr>
      <vt:lpstr>The lecture 8</vt:lpstr>
      <vt:lpstr>List of collections</vt:lpstr>
      <vt:lpstr>array</vt:lpstr>
      <vt:lpstr>Array. Examples</vt:lpstr>
      <vt:lpstr>Array. Examples</vt:lpstr>
      <vt:lpstr>Array. Benefits. Limitations</vt:lpstr>
      <vt:lpstr>System.Collections. ArrayList</vt:lpstr>
      <vt:lpstr>ArrayList</vt:lpstr>
      <vt:lpstr>ArrayList services</vt:lpstr>
      <vt:lpstr>ArrayList. Benefits and Limitation</vt:lpstr>
      <vt:lpstr>Stack</vt:lpstr>
      <vt:lpstr>Queue</vt:lpstr>
      <vt:lpstr>Hashtable</vt:lpstr>
      <vt:lpstr>Hashtable</vt:lpstr>
      <vt:lpstr>SortedList</vt:lpstr>
      <vt:lpstr>List&lt;T&gt;</vt:lpstr>
      <vt:lpstr>List&lt;T&gt;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lecture 8</dc:title>
  <dc:creator>Карюкин Владислав</dc:creator>
  <cp:lastModifiedBy>Карюкин Владислав</cp:lastModifiedBy>
  <cp:revision>7</cp:revision>
  <dcterms:created xsi:type="dcterms:W3CDTF">2020-09-22T16:28:06Z</dcterms:created>
  <dcterms:modified xsi:type="dcterms:W3CDTF">2020-10-15T03:00:38Z</dcterms:modified>
</cp:coreProperties>
</file>